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vml" ContentType="application/vnd.openxmlformats-officedocument.vmlDrawin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42"/>
  </p:notesMasterIdLst>
  <p:handoutMasterIdLst>
    <p:handoutMasterId r:id="rId143"/>
  </p:handoutMasterIdLst>
  <p:sldIdLst>
    <p:sldId id="265" r:id="rId3"/>
    <p:sldId id="331" r:id="rId4"/>
    <p:sldId id="317" r:id="rId5"/>
    <p:sldId id="346" r:id="rId6"/>
    <p:sldId id="828" r:id="rId7"/>
    <p:sldId id="827" r:id="rId8"/>
    <p:sldId id="839" r:id="rId9"/>
    <p:sldId id="843" r:id="rId10"/>
    <p:sldId id="844" r:id="rId11"/>
    <p:sldId id="849" r:id="rId12"/>
    <p:sldId id="836" r:id="rId13"/>
    <p:sldId id="845" r:id="rId14"/>
    <p:sldId id="841" r:id="rId15"/>
    <p:sldId id="837" r:id="rId16"/>
    <p:sldId id="847" r:id="rId17"/>
    <p:sldId id="838" r:id="rId18"/>
    <p:sldId id="848" r:id="rId19"/>
    <p:sldId id="832" r:id="rId20"/>
    <p:sldId id="850" r:id="rId21"/>
    <p:sldId id="858" r:id="rId22"/>
    <p:sldId id="854" r:id="rId23"/>
    <p:sldId id="855" r:id="rId24"/>
    <p:sldId id="868" r:id="rId25"/>
    <p:sldId id="851" r:id="rId26"/>
    <p:sldId id="852" r:id="rId27"/>
    <p:sldId id="286" r:id="rId28"/>
    <p:sldId id="853" r:id="rId29"/>
    <p:sldId id="867" r:id="rId30"/>
    <p:sldId id="856" r:id="rId31"/>
    <p:sldId id="869" r:id="rId32"/>
    <p:sldId id="870" r:id="rId33"/>
    <p:sldId id="872" r:id="rId34"/>
    <p:sldId id="871" r:id="rId35"/>
    <p:sldId id="873" r:id="rId36"/>
    <p:sldId id="863" r:id="rId37"/>
    <p:sldId id="862" r:id="rId38"/>
    <p:sldId id="860" r:id="rId39"/>
    <p:sldId id="861" r:id="rId40"/>
    <p:sldId id="857" r:id="rId41"/>
    <p:sldId id="859" r:id="rId42"/>
    <p:sldId id="864" r:id="rId43"/>
    <p:sldId id="866" r:id="rId44"/>
    <p:sldId id="826" r:id="rId45"/>
    <p:sldId id="320" r:id="rId46"/>
    <p:sldId id="323" r:id="rId47"/>
    <p:sldId id="877" r:id="rId48"/>
    <p:sldId id="878" r:id="rId49"/>
    <p:sldId id="879" r:id="rId50"/>
    <p:sldId id="882" r:id="rId51"/>
    <p:sldId id="880" r:id="rId52"/>
    <p:sldId id="881" r:id="rId53"/>
    <p:sldId id="883" r:id="rId54"/>
    <p:sldId id="885" r:id="rId55"/>
    <p:sldId id="886" r:id="rId56"/>
    <p:sldId id="887" r:id="rId57"/>
    <p:sldId id="350" r:id="rId58"/>
    <p:sldId id="353" r:id="rId59"/>
    <p:sldId id="352" r:id="rId60"/>
    <p:sldId id="332" r:id="rId61"/>
    <p:sldId id="333" r:id="rId62"/>
    <p:sldId id="334" r:id="rId63"/>
    <p:sldId id="347" r:id="rId64"/>
    <p:sldId id="829" r:id="rId65"/>
    <p:sldId id="888" r:id="rId66"/>
    <p:sldId id="889" r:id="rId67"/>
    <p:sldId id="492" r:id="rId68"/>
    <p:sldId id="890" r:id="rId69"/>
    <p:sldId id="891" r:id="rId70"/>
    <p:sldId id="892" r:id="rId71"/>
    <p:sldId id="893" r:id="rId72"/>
    <p:sldId id="894" r:id="rId73"/>
    <p:sldId id="896" r:id="rId74"/>
    <p:sldId id="895" r:id="rId75"/>
    <p:sldId id="835" r:id="rId76"/>
    <p:sldId id="897" r:id="rId77"/>
    <p:sldId id="900" r:id="rId78"/>
    <p:sldId id="901" r:id="rId79"/>
    <p:sldId id="902" r:id="rId80"/>
    <p:sldId id="903" r:id="rId81"/>
    <p:sldId id="904" r:id="rId82"/>
    <p:sldId id="905" r:id="rId83"/>
    <p:sldId id="906" r:id="rId84"/>
    <p:sldId id="907" r:id="rId85"/>
    <p:sldId id="908" r:id="rId86"/>
    <p:sldId id="909" r:id="rId87"/>
    <p:sldId id="898" r:id="rId88"/>
    <p:sldId id="899" r:id="rId89"/>
    <p:sldId id="831" r:id="rId90"/>
    <p:sldId id="911" r:id="rId91"/>
    <p:sldId id="912" r:id="rId92"/>
    <p:sldId id="913" r:id="rId93"/>
    <p:sldId id="914" r:id="rId94"/>
    <p:sldId id="915" r:id="rId95"/>
    <p:sldId id="916" r:id="rId96"/>
    <p:sldId id="917" r:id="rId97"/>
    <p:sldId id="918" r:id="rId98"/>
    <p:sldId id="919" r:id="rId99"/>
    <p:sldId id="920" r:id="rId100"/>
    <p:sldId id="921" r:id="rId101"/>
    <p:sldId id="923" r:id="rId102"/>
    <p:sldId id="922" r:id="rId103"/>
    <p:sldId id="927" r:id="rId104"/>
    <p:sldId id="926" r:id="rId105"/>
    <p:sldId id="924" r:id="rId106"/>
    <p:sldId id="925" r:id="rId107"/>
    <p:sldId id="830" r:id="rId108"/>
    <p:sldId id="934" r:id="rId109"/>
    <p:sldId id="929" r:id="rId110"/>
    <p:sldId id="930" r:id="rId111"/>
    <p:sldId id="931" r:id="rId112"/>
    <p:sldId id="932" r:id="rId113"/>
    <p:sldId id="933" r:id="rId114"/>
    <p:sldId id="928" r:id="rId115"/>
    <p:sldId id="833" r:id="rId116"/>
    <p:sldId id="874" r:id="rId117"/>
    <p:sldId id="404" r:id="rId118"/>
    <p:sldId id="407" r:id="rId119"/>
    <p:sldId id="410" r:id="rId120"/>
    <p:sldId id="263" r:id="rId121"/>
    <p:sldId id="266" r:id="rId122"/>
    <p:sldId id="270" r:id="rId123"/>
    <p:sldId id="290" r:id="rId124"/>
    <p:sldId id="876" r:id="rId125"/>
    <p:sldId id="284" r:id="rId126"/>
    <p:sldId id="285" r:id="rId127"/>
    <p:sldId id="875" r:id="rId128"/>
    <p:sldId id="283" r:id="rId129"/>
    <p:sldId id="287" r:id="rId130"/>
    <p:sldId id="280" r:id="rId131"/>
    <p:sldId id="282" r:id="rId132"/>
    <p:sldId id="288" r:id="rId133"/>
    <p:sldId id="281" r:id="rId134"/>
    <p:sldId id="295" r:id="rId135"/>
    <p:sldId id="296" r:id="rId136"/>
    <p:sldId id="463" r:id="rId137"/>
    <p:sldId id="457" r:id="rId138"/>
    <p:sldId id="462" r:id="rId139"/>
    <p:sldId id="464" r:id="rId140"/>
    <p:sldId id="319" r:id="rId141"/>
  </p:sldIdLst>
  <p:sldSz cx="12188825" cy="6858000"/>
  <p:notesSz cx="6858000" cy="9144000"/>
  <p:custDataLst>
    <p:tags r:id="rId1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112E58-F615-42F1-9838-6F0D5D475790}" v="1162" dt="2018-10-30T22:01:07.7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97" autoAdjust="0"/>
    <p:restoredTop sz="83108" autoAdjust="0"/>
  </p:normalViewPr>
  <p:slideViewPr>
    <p:cSldViewPr showGuides="1">
      <p:cViewPr varScale="1">
        <p:scale>
          <a:sx n="106" d="100"/>
          <a:sy n="106" d="100"/>
        </p:scale>
        <p:origin x="43" y="108"/>
      </p:cViewPr>
      <p:guideLst>
        <p:guide orient="horz" pos="2160"/>
        <p:guide pos="3839"/>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gs" Target="tags/tag1.xml"/><Relationship Id="rId149" Type="http://schemas.microsoft.com/office/2015/10/relationships/revisionInfo" Target="revisionInfo.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moorman\AppData\Local\Microsoft\Windows\INetCache\Content.Outlook\G7SOMZWW\CountyAddressesSumma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CountyWide!$B$20</c:f>
              <c:strCache>
                <c:ptCount val="1"/>
                <c:pt idx="0">
                  <c:v>Count of Year</c:v>
                </c:pt>
              </c:strCache>
            </c:strRef>
          </c:tx>
          <c:spPr>
            <a:solidFill>
              <a:schemeClr val="accent1"/>
            </a:solidFill>
            <a:ln>
              <a:noFill/>
            </a:ln>
            <a:effectLst/>
          </c:spPr>
          <c:invertIfNegative val="0"/>
          <c:trendline>
            <c:spPr>
              <a:ln w="19050" cap="rnd">
                <a:solidFill>
                  <a:schemeClr val="accent1"/>
                </a:solidFill>
                <a:prstDash val="sysDot"/>
              </a:ln>
              <a:effectLst/>
            </c:spPr>
            <c:trendlineType val="movingAvg"/>
            <c:period val="2"/>
            <c:dispRSqr val="0"/>
            <c:dispEq val="0"/>
          </c:trendline>
          <c:cat>
            <c:numRef>
              <c:f>CountyWide!$A$21:$A$32</c:f>
              <c:numCache>
                <c:formatCode>General</c:formatCode>
                <c:ptCount val="12"/>
                <c:pt idx="0">
                  <c:v>2007</c:v>
                </c:pt>
                <c:pt idx="1">
                  <c:v>2008</c:v>
                </c:pt>
                <c:pt idx="2">
                  <c:v>2009</c:v>
                </c:pt>
                <c:pt idx="3">
                  <c:v>2010</c:v>
                </c:pt>
                <c:pt idx="4">
                  <c:v>2011</c:v>
                </c:pt>
                <c:pt idx="5">
                  <c:v>2012</c:v>
                </c:pt>
                <c:pt idx="6">
                  <c:v>2013</c:v>
                </c:pt>
                <c:pt idx="7">
                  <c:v>2014</c:v>
                </c:pt>
                <c:pt idx="8">
                  <c:v>2015</c:v>
                </c:pt>
                <c:pt idx="9">
                  <c:v>2016</c:v>
                </c:pt>
                <c:pt idx="10">
                  <c:v>2017</c:v>
                </c:pt>
                <c:pt idx="11">
                  <c:v>2018</c:v>
                </c:pt>
              </c:numCache>
            </c:numRef>
          </c:cat>
          <c:val>
            <c:numRef>
              <c:f>CountyWide!$B$21:$B$32</c:f>
              <c:numCache>
                <c:formatCode>General</c:formatCode>
                <c:ptCount val="12"/>
                <c:pt idx="0">
                  <c:v>77</c:v>
                </c:pt>
                <c:pt idx="1">
                  <c:v>50</c:v>
                </c:pt>
                <c:pt idx="2">
                  <c:v>32</c:v>
                </c:pt>
                <c:pt idx="3">
                  <c:v>39</c:v>
                </c:pt>
                <c:pt idx="4">
                  <c:v>22</c:v>
                </c:pt>
                <c:pt idx="5">
                  <c:v>74</c:v>
                </c:pt>
                <c:pt idx="6">
                  <c:v>50</c:v>
                </c:pt>
                <c:pt idx="7">
                  <c:v>59</c:v>
                </c:pt>
                <c:pt idx="8">
                  <c:v>98</c:v>
                </c:pt>
                <c:pt idx="9">
                  <c:v>87</c:v>
                </c:pt>
                <c:pt idx="10">
                  <c:v>89</c:v>
                </c:pt>
                <c:pt idx="11">
                  <c:v>89</c:v>
                </c:pt>
              </c:numCache>
            </c:numRef>
          </c:val>
          <c:extLst>
            <c:ext xmlns:c16="http://schemas.microsoft.com/office/drawing/2014/chart" uri="{C3380CC4-5D6E-409C-BE32-E72D297353CC}">
              <c16:uniqueId val="{00000001-9477-414C-8A87-8156D3EB53D0}"/>
            </c:ext>
          </c:extLst>
        </c:ser>
        <c:dLbls>
          <c:showLegendKey val="0"/>
          <c:showVal val="0"/>
          <c:showCatName val="0"/>
          <c:showSerName val="0"/>
          <c:showPercent val="0"/>
          <c:showBubbleSize val="0"/>
        </c:dLbls>
        <c:gapWidth val="219"/>
        <c:overlap val="-27"/>
        <c:axId val="615442752"/>
        <c:axId val="615441112"/>
        <c:extLst>
          <c:ext xmlns:c15="http://schemas.microsoft.com/office/drawing/2012/chart" uri="{02D57815-91ED-43cb-92C2-25804820EDAC}">
            <c15:filteredBarSeries>
              <c15:ser>
                <c:idx val="1"/>
                <c:order val="1"/>
                <c:tx>
                  <c:strRef>
                    <c:extLst>
                      <c:ext uri="{02D57815-91ED-43cb-92C2-25804820EDAC}">
                        <c15:formulaRef>
                          <c15:sqref>FloodPlain!$B$23</c15:sqref>
                        </c15:formulaRef>
                      </c:ext>
                    </c:extLst>
                    <c:strCache>
                      <c:ptCount val="1"/>
                      <c:pt idx="0">
                        <c:v>Count of YEAR</c:v>
                      </c:pt>
                    </c:strCache>
                  </c:strRef>
                </c:tx>
                <c:spPr>
                  <a:solidFill>
                    <a:schemeClr val="accent2"/>
                  </a:solidFill>
                  <a:ln>
                    <a:noFill/>
                  </a:ln>
                  <a:effectLst/>
                </c:spPr>
                <c:invertIfNegative val="0"/>
                <c:val>
                  <c:numRef>
                    <c:extLst>
                      <c:ext uri="{02D57815-91ED-43cb-92C2-25804820EDAC}">
                        <c15:formulaRef>
                          <c15:sqref>FloodPlain!$B$29:$B$39</c15:sqref>
                        </c15:formulaRef>
                      </c:ext>
                    </c:extLst>
                    <c:numCache>
                      <c:formatCode>General</c:formatCode>
                      <c:ptCount val="11"/>
                      <c:pt idx="0">
                        <c:v>4</c:v>
                      </c:pt>
                      <c:pt idx="1">
                        <c:v>1</c:v>
                      </c:pt>
                      <c:pt idx="2">
                        <c:v>1</c:v>
                      </c:pt>
                      <c:pt idx="3">
                        <c:v>1</c:v>
                      </c:pt>
                      <c:pt idx="4">
                        <c:v>10</c:v>
                      </c:pt>
                      <c:pt idx="5">
                        <c:v>4</c:v>
                      </c:pt>
                      <c:pt idx="6">
                        <c:v>1</c:v>
                      </c:pt>
                      <c:pt idx="7">
                        <c:v>1</c:v>
                      </c:pt>
                      <c:pt idx="8">
                        <c:v>6</c:v>
                      </c:pt>
                      <c:pt idx="9">
                        <c:v>3</c:v>
                      </c:pt>
                      <c:pt idx="10">
                        <c:v>6</c:v>
                      </c:pt>
                    </c:numCache>
                  </c:numRef>
                </c:val>
                <c:extLst>
                  <c:ext xmlns:c16="http://schemas.microsoft.com/office/drawing/2014/chart" uri="{C3380CC4-5D6E-409C-BE32-E72D297353CC}">
                    <c16:uniqueId val="{00000002-9477-414C-8A87-8156D3EB53D0}"/>
                  </c:ext>
                </c:extLst>
              </c15:ser>
            </c15:filteredBarSeries>
          </c:ext>
        </c:extLst>
      </c:barChart>
      <c:catAx>
        <c:axId val="615442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5441112"/>
        <c:crosses val="autoZero"/>
        <c:auto val="1"/>
        <c:lblAlgn val="ctr"/>
        <c:lblOffset val="100"/>
        <c:noMultiLvlLbl val="0"/>
      </c:catAx>
      <c:valAx>
        <c:axId val="615441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5442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10/30/2018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22T19:28:10.364"/>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1646 248 11392,'-9'-11'854,"1"1"-3,0 0 0,-1 1 0,0 0 0,0 1 0,-9-6-851,-19-13 416,-2 1 0,-15-6-416,25 16-268,0 2 0,-1 0 1,-1 2-1,0 2 0,-1 0 268,6 5-136,-1 0-1,0 2 0,0 1 1,0 2-1,0 0 0,0 2 1,0 0-1,-10 4 137,-9 2-98,1 2 0,-1 2 1,2 2-1,0 2 0,1 2 0,-1 2 98,1 3 6,2 1 0,0 1 0,2 3 0,1 1 0,1 2 0,2 1 0,1 2 0,2 2 0,-16 22-6,11-6-25,2 2 0,2 2 1,3 1-1,2 1 1,-13 42 24,16-27 39,4 0 1,3 1-1,3 1 1,4 0-1,3 2-39,1 6 168,5 1 0,3-1 0,4 0 0,15 82-168,-8-104 185,4-1 0,2 0 0,2-1 0,3-1 0,3-1 0,17 26-185,-24-50 68,1-1 0,2-2 0,1 0 1,1-1-1,1-1 0,2-2 0,1 0 1,0-2-1,2-1 0,5 1-68,-5-5 35,0-1-1,2-2 1,0-1 0,0-1-1,2-2 1,-1-1 0,2-2-1,-1-1 1,1-2 0,13 0-35,-16-3 66,0-2-1,0-1 1,-1-2 0,1-1 0,14-4-66,2-3 182,-1-2-1,0-3 1,10-5-182,-11 1 174,-1-1-1,-2-3 0,0-2 1,-2-1-1,0-2 0,-2-2 1,-2-1-1,4-6-173,11-14 147,-3-2 0,-2-3 0,-2-1 0,-3-2 0,-3-2 0,12-27-147,-7 2 107,-5-1 1,-2-2-1,-5-1 1,12-61-108,-28 86 49,-3 0 0,-3-1 0,-3 0 0,-2-1 0,-4-14-49,-2 42 28,-1 1 0,-3-1-1,-1 0 1,-2 1 0,-1 1 0,-2-1 0,-2 2 0,-1-1 0,-12-20-28,12 33 26,0 0 1,-2 1-1,0 1 0,-1 0 0,-2 2 1,0 0-1,-1 1 0,-1 1 1,-1 0-1,0 2 0,-1 1 0,-1 1 1,0 0-1,-14-4-26,-7 0-33,-1 1 0,-1 3 0,-39-7 33,-23 1-658,-13 3 658,-114-3-2252,82 16-2227,49 4-507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7-02T22:38:58.679"/>
    </inkml:context>
    <inkml:brush xml:id="br0">
      <inkml:brushProperty name="width" value="0.05292" units="cm"/>
      <inkml:brushProperty name="height" value="0.05292" units="cm"/>
      <inkml:brushProperty name="color" value="#FFFF00"/>
      <inkml:brushProperty name="ignorePressure" value="1"/>
    </inkml:brush>
  </inkml:definitions>
  <inkml:trace contextRef="#ctx0" brushRef="#br0">2707 5111,'0'-4,"3"-14,7-16,9-15,1 11,5 0,11-11,7-7,10-12,5-11,17-15,38-38,41-23,27-22,12-4,-2-4,16-3,12-15,10 3,-6 11,-21 20,12 11,-6 26,1 19,-3 22,-7 31,-13 18,-17 24,-13 10,-10 12,-8 0,-12-1,-10 1,-8 0,-5 0,-13-1,-15-3,-17 0,-19 0,-15 0</inkml:trace>
  <inkml:trace contextRef="#ctx0" brushRef="#br0" timeOffset="1">2757 4825,'0'7,"-5"12,0 4,-2-1,2-3,-1 4,1-1,0-3,0 0,1-4,-1-4,2 1,2-5,-3 5,1-5,1 4,1 1,-3 3,1 0,-2 4,0 0,2-1,-1-2,1-1,3-4,2 0,8-3,10-4,16-1,6 1,-6 4,-4-5,-11 1,-3 0,-3 3,-1 5,-4-1,0 4,0-4,-2 1,-2-1,-1-3,-1-1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10-22T19:29:49.32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854 1 6720,'-1'0'273,"0"0"1,0 0-1,0 0 1,0 0-1,0 1 1,0-1-1,0 0 1,0 1-1,0-1 1,0 0-1,-1 1-273,10-3 928,-8 2-908,0 0 0,1-1 0,-1 1 1,0 0-1,0 0 0,1 0 0,-1 0 0,0 0 1,1 0-1,-1 0 0,0 0 0,1 0 0,-1 0 1,0 0-1,0 0 0,1 0 0,-1 0 1,0 0-1,1 0 0,-1 0 0,0 0 0,1 1 1,-1-1-1,0 0 0,0 0 0,1 0 0,-1 0 1,0 1-1,0-1 0,0 0 0,1 0 1,-1 1-1,0-1 0,0 0 0,0 0 0,1 1 1,-1-1-1,0 0 0,0 0 0,0 1 0,0-1 1,0 0-1,0 1 0,0-1 0,0 0 1,0 0-1,0 1 0,0-1 0,0 0 0,0 1 1,0-1-1,0 0-20,0 23 1582,0-17-1250,5 120 2312,-1-68-2598,-2 0 0,-4 6-46,-6 19 697,-3-2 0,-5 0-1,-25 78-696,31-127 122,-1 0-1,-2-1 0,-1-1 1,-5 7-122,-25 46 133,-20 39 118,45-90-155,-2 0 0,-15 17-96,-1-2-23,13-15 111,-1-1 1,-1-2-1,-1-1 0,-4 1-88,-82 71 40,67-58 11,15-11 45,1 2 0,2 0 0,1 2 0,2 1 0,-7 16-96,19-30 0,-5 13 0,16-30-5,1 1 0,-1-1 1,1 0-1,0 0 0,1 1 0,-1-1 0,1 1 0,0-1 1,1 0-1,-1 2 5,1 12-11,-1-15 9,1 0-1,-1-1 1,1 1 0,0-1-1,-1 1 1,2-1-1,-1 0 1,0 1-1,1-1 1,-1 0-1,2 1 3,4 7-18,0-1-1,6 6 19,3 5 0,-8-10 32,-1 0 0,0 0 0,-1 1 0,3 7-32,19 36 159,-18-36 53,0 0 0,-1 1 0,1 6-212,5 14 203,15 26-203,-15-33 53,7 10-34,2-2-1,9 11-18,2 3 0,-18-27 20,-5-10 95,-2-1 1,7 17-116,-1-2 97,4 9-2,83 198 94,-21-55-63,-60-122-133,-17-45 10,1 0 0,0 0 0,1-1-1,1 0 1,1 0 0,5 6-3,16 10 6,-24-27 19,0 1 1,0-1-1,4 3-25,-4-4-12,-1 0-1,0 1 1,0-1-1,4 5 13,-7-7-4,0 0-1,1 1 1,-1-2-1,1 1 1,0 0-1,0 0 1,1 0 4,14 9-11,-14-7-4,1 0 0,-1-1 1,1 0-1,0 0 0,-1 0 1,1 0-1,1-1 0,1 1 15,27 11 0,-19-8 16,0 0 0,6 1-16,205 42 23,-156-35-136,-52-12 104,0 0 0,0-1 1,7-1 8,-4 0-1,1 1 1,5 2 0,-3 1 10,79 9 71,-66-9-64,-8-1 51,20 0-68,-37-2-16,-1 0 1,1 1-1,6 1 16,10 3 31,18 0-31,1-1 0,19-2 0,-36-2 5,-1 0 1,0 2-1,27 6-5,-43-5 10,0 0-1,0 0 1,-1 1-1,1 1 1,-1 0 0,-1 0-1,1 2 1,-1-1-1,0 1 1,1 2-10,29 32 32,-21-22-53,-17-16 16,1 0 0,0 0 1,0 0-1,1 0 0,-1-1 1,1 1-1,0-1 0,3 1 5,33 19 32,-16-11-89,21 8 120,-34-15-5,-1 0 0,6 4-58,20 8 70,-34-15-70,1 0 0,0 0 0,-1 0-1,0 0 1,4 2 0,-5-2 1,0 0-1,1 0 1,0 0 0,-1-1 0,1 0-1,0 1 1,0-1 0,0 0 0,1 0-1,-1 0 9,0 0 1,1 0 0,-1 0-1,0 1 1,2 0-10,-3 0-2,0-1 0,1 0 0,-1 0-1,1 0 1,0 0 0,-1 0 0,1-1 0,0 1-1,-1-1 1,3 1 2,-3-1 11,0 0 0,0 0 0,0 1 0,0-1 0,0 1 0,0 0 0,1 0-11,-1 0 3,1 0-1,-1-1 1,0 1 0,0 0 0,0-1 0,0 0-1,2 1-2,15 3-90,-17-3 116,1 1-7,0 0 0,0 0 0,0 0 0,1 0 0,1 0-19,-1 0 23,7 9 206,-10-11-227,1 1 2,5 8-42,-6-7 22,2 0-16,3 0-27,-2-1 92,1-3 148,-4 2-91,8-5-58,3-5-5,3 1-91,-12 8 71,-1 0 0,0-1 0,1 0 0,-1 1 0,0-1 0,0 0-1,0 0 1,0 0 0,0 0 0,0-1 0,-1 1 0,1 0 0,-1-1 0,1 1 0,-1-2-7,15-21-3,14-20-29,-23 36 38,0-1-1,0 1 0,-1-1 1,0 0-1,1-6-5,23-56 18,-23 52-25,-1 7 6,0 0 1,2-2 0,8-16 6,-12 23 10,1 0 0,0 1 1,0-1-1,3-2-16,11-18 52,-15 23-53,-1 0-1,1 0 1,0 1-1,0 0 0,2-2 2,11-11-114,23-23 135,-35 35-21,-1 1 0,1 0 0,0 1 0,0-1 0,4-1 0,15-12 75,-11 6-54,1 1 0,0 0 1,1 0-22,-4 3 50,-1 0-1,4-5-49,-7 6 0,0 0-1,1 0 0,0 1 0,0 0 1,1 0 0,1 1 14,0-1 0,0-1 0,-1 1 0,0-1 1,0-1-1,0-1-14,-5 6-7,0-1 1,-1 1-1,1 0 1,0-1-1,0 2 1,0-1-1,1 0 1,-1 1-1,0 0 0,1 0 1,-1 0-1,2 0 7,-1 1 2,0-1 0,0 0 0,0-1 0,-1 1-1,1-1 1,0 0 0,-1 0 0,2-1-2,-4 2-5,1-1 0,0 1-1,0 0 1,0 0 0,0 0 0,0 0 0,0 1 0,3-1 5,16-5 126,-16 4-124,0 0-1,1 1 0,-1-1 1,0 1-1,1 1 0,-1-1 1,1 1-1,3 0-1,-8 0-15,0 0 0,0-1 1,1 1-1,-1-1 0,0 1 1,0-1-1,0 0 0,2-1 15,6-2 33,-8 3-18,1 0 1,-1 0 0,0 0-1,1 0 1,-1-1 0,0 1-1,2-2-15,-3 1 4,1 1-1,0 0 1,0 0-1,0-1 0,0 1 1,0 0-1,0 0-3,0 1 20,0-1 0,0 1 1,-1-1-1,1 0 0,-1 1 1,1-1-1,-1 0 0,1 0 0,-1 0 1,1-1-21,1 2-59,-2 0 96,-1 0 22,0 0-16,0 0 10,0 0-10,0 0 15,0 0 1,0 0-22,0 0-5,0 0 0,0 0 0,0 0-16,9 0-85,-8 0 90,-1 0 11,0 0 0,0 0-16,0 0-58,0 0 4,0 0-26,0 0-144,0 0-101,0 0-43,-16 0 944,15 0-573,0 0 1,0 0 0,0 0-1,0 0 1,0 0-1,-1 0 1,1 1-1,0-1 1,0 1-1,0-1 1,0 0 0,0 1-20,0 0 29,-1 0 1,1 0 0,-1 0-1,0 0 1,1-1-1,-1 1 1,0-1 0,-1 1-30,-7 3 93,-4-1 30,-2 2-59,12-3-64,0 0 0,0-1 1,0 0-1,0 1 0,0-1 0,-2 0 0,-10 3 31,10-3-25,1 1 1,-1 0-1,1 1 1,0-1 0,0 1-1,0 0 1,0 0-1,0 0 1,-2 3-7,-69 52-32,50-32 61,2 1 0,-13 17-29,11-13 43,-4 4-54,-2-3 1,-19 16 10,10-9-176,-19 25 176,18-18 10,9-14 45,20-21-59,1 2 0,0-1 0,0 3 4,4-6 30,0-1-1,0 0 1,0 0 0,-2 0-30,-6 5-60,12-10 63,0 0 0,0-1-1,-1 1 1,0-1 0,1 0 0,-1 0 0,0-1 0,-2 1-3,-16 6 62,12-3-66,-1-1-1,1 0 1,-1-1 0,0 0 0,-7 0 4,-68 16-123,70-16 151,1-1 40,-1 1 0,-12-1-68,24-2-13,0 0 0,0-1 0,0 1 0,0-1 0,0 0 0,0 0 0,0-1 0,0 1 0,1-1 0,-1 0 0,-1-1 13,-22-9-14,11 6-30,-9 5-116,26 2 161,0 0 0,0 0 0,1 0 0,-1 0 0,0 0 0,0-1 0,1 1 0,-1 0 1,1 0-1,-1 0 0,0 0 0,1-1 0,0 1 0,-1 0 0,1 0 0,-1-1 0,1 1 1,0 0-1,0-1 0,-1 1 0,1-1-1,0 1-23,2 1 37,-3-2-11,1 0 0,-1 0 0,1 1 1,-1-1-1,1 0 0,-1 0 0,0 1 0,1-1 1,-1 0-1,0 1 0,1-1 0,-1 1 0,0-1 0,0 0 1,1 1-1,-1-1 0,0 1 0,0-1 0,0 1 1,1-1-1,-1 0 0,0 1 0,0-1 0,0 1 1,0-1-1,0 1 0,0-1 0,0 1 0,0 0-3,0 0-42,0-1 15,0 0 38,0 0-22,0 0 22,1 0-33,3 0 17,-4 0 5,0 0 0,0 0 1,1 0-1,-1 0 1,0 0-1,0 0 1,0 0-1,0 0 1,1 0-1,-1 0 1,0 0-1,0 0 1,0 0-1,0 0 1,1 0-1,-1 0 0,0 0 1,0 0-1,0 0 1,0 0-1,0 0 1,1 0-1,-1 0 1,0-1-1,0 1 1,0 0-1,0 0 1,0 0-1,0 0 1,1 0-1,-1 0 0,0 0 1,0-1-1,0 1 1,0 0-1,0 0 1,0 0-1,0 0 1,0 0-1,0-1 1,0 1-1,0 0 1,0 0-1,0 0 1,0 0-1,0-1 0,0 1 1,0 0-1,0 0 1,0 0-1,0 0 1,0-1-1,0 1 1,0 0-1,0 0 1,0 0-1,0 0 1,0 0-1,1 0-22,2 0-15,0 0 32,0 1-1,1 0 1,-1 0 0,0 0-1,0 0 1,0 0 0,0 1-1,2 1 6,7 3-42,-7-4 105,21 10-74,-25-11 10,1 0 0,-1 0 0,0 0 0,0 0 0,1 0 0,-1 0 0,0 0 0,0 1-1,0-1 1,0 0 0,0 1 0,0-1 0,-1 0 0,1 1 1,0 0 5,0 0-1,0 0 1,0-1 0,0 1 0,1-1-1,-1 1 1,0-1 0,1 1-1,-1-1 1,1 1-5,9 9 6,30 39-123,-36-42 194,5 6-10,-1-2-136,-3-1 26,-4-7 68,0-1 0,0 1 0,-1-1 0,1 1 0,-1 1-25,5 9 62,2 4-50,1 3-40,10 17 28,-13-28-16,1-1 0,5 6 16,8 11-80,-5-5 101,-8-13-19,-1 0 0,-1 1-1,5 9-1,0 0 3,1 0 0,12 17-3,-13-23 0,-1 2 0,0-1 0,-1 1 0,-1 0 0,0 1 0,1 5 0,43 144 122,-47-149-119,-1 0-1,0 2-2,-1-2-50,1-1-1,2 6 51,0 3 0,-4-19 15,0 0-1,-1 0 1,0 1-1,0-1 1,0 0 0,0 0-1,-1 0 1,1 1-1,-1-1 1,0 0-1,-1 3-14,-1-1 13,0 0 0,0 0 0,0 0 0,-1-1-1,0 1 1,0-1 0,0 0 0,-1 0 0,0-1 0,0 1-1,0-1 1,-3 2-13,-9 8 33,2-2-30,1-1-1,-5 1-2,-10 9 0,-14 6 26,24-16 71,-12 10-97,-163 142 69,179-151-3,-1 0-1,0-2 1,-6 4-66,3-3 81,9-5-109,0-1 1,0-1-1,0 0 1,-4 1 27,-24 9 110,6-1-85,22-10-66,0 1 0,0 0 0,1 1 0,-2 1 41,-35 16 155,16 0-126,-17 10-42,38-27-1,0 1 0,0 0 0,1 0 1,0 0-1,0 1 0,1 0 1,-2 3 13,-14 14-42,16-18 45,1 0 0,0 0 0,1 1 0,-1-1-1,2 1 1,-1 1 0,0 0-3,-23 40-60,18-31 61,-1 1 0,-1 8-1,10-23 31,-1 4-44,0 0 1,0 0-1,1 1 1,0-1-1,0 0 0,0 1 1,1-1-1,0 8 13,-4 31-90,5-35 85,-1-5 12,1 0-1,0 0 1,0 0-1,1 0 1,0 0 0,0 0-1,0 0 1,1 0-1,0 0 1,0 0 0,0-1-1,3 5-6,3 5-142,-4-8 126,0 0 0,0 0-1,0-1 1,1 1 0,0-1-1,2 2 17,-4-5-12,0 0 1,0 1-1,-1-1 0,1 1 0,-1 0 0,0 0 1,1 3 11,-1-2 20,0-1 1,1 1 0,0-1-1,2 4-20,4 2 66,-5-6-72,-1 0 1,1 0-1,-1 0 1,0 1-1,0-1 0,-1 1 1,2 3 5,-2-4-21,0-1 1,0 0-1,0 0 1,0 0 0,3 2 20,-3-2 2,1 1 0,-1-1 1,1 1-1,-1-1 0,2 5-2,-1-2 1,0 0-1,0 1 1,1-1 0,-1-1-1,2 1 1,-1 0-1,0-1 1,1 0 0,2 2-1,19 24-11,-21-26 8,0 0 1,0 0-1,-1 1 1,1 0-1,-1 0 0,3 6 3,2 6 102,5 14-102,0 0-11,-13-27 28,1-1 0,-1 1 0,0 0 0,0-1 0,0 2-17,1 6 0,-1-6-9,0 0-1,-1 0 1,0 0 0,0-1 0,0 4 9,-1 9 14,0-12-1,0-1 1,0 1-1,0-1 0,-1 1 1,0-1-1,0 0 0,0 0 1,-2 2-14,-6 16 0,4-10 28,0 1 1,-1-2-1,-6 9-28,0 1 5,5-9-24,5-10 18,1 1-1,0-1 1,0 0-1,1 1 1,-1-1 0,1 1-1,-1-1 1,1 1-1,0 0 1,1-1 0,-1 1-1,1 0 1,-1 1 1,-1 12-19,1-15 16,0 0 0,1 0 0,0 0 0,-1 0-1,1 0 1,0 0 0,0 0 0,0 0 0,0 0 0,1 1 0,-1-1 3,3 7 1,0 1 1,1-1 0,0 1-1,1-1 1,1 1-2,10 23-24,-10-21-12,0 0 1,1 0 0,1-1-1,0 0 1,0 0 0,1-1-1,0 0 1,10 8 35,12 7-59,1-1 1,14 7 58,-26-20 37,0 0 1,1-1 0,20 6-38,-22-9 2,1 1 0,-1 1 1,-1 1-1,14 8-2,-32-18 0,16 11-3,-1 0 1,0 1-1,-1 0 1,0 2-1,-1-1 0,3 5 3,-12-13 22,-1-1 0,0 1 0,0 0 0,0 0 0,0 0 0,-1 0 0,0 1 0,1 0-22,-1 1 0,5 18 12,-1 0 0,0 1 0,-2 0-1,-1 0 1,-1 8-12,-2 28 83,-4 1-1,-7 35-82,-4 48-252,10-87 254,1 51 174,2-92-175,1 0 0,1 0 1,1 8-2,0-18-19,0 0 1,0 0-1,1 0 1,0-1-1,1 1 1,0 0-1,0-1 1,3 6 18,-2-8-17,0 0 1,0 0 0,1 0-1,0-1 1,-1 0 0,2 0-1,-1 0 1,0 0 0,1-1-1,2 1 17,18 13 57,-14-9-64,-1 2 1,0-1-1,-1 1 0,0 1 1,0 0-1,-1 0 0,0 1 1,0 3 6,-2-5-6,-1-1 14,0 0 1,0 0-1,-1 1 1,-1 0-1,1 0 0,-1 0 1,0 3-9,-1 4 24,0 1 0,-1-1 0,0 1 0,-2 3-24,0-11 21,0 17 71,-2 17-92,1-34 13,-1 0 0,0-1 0,0 1 1,-1-1-1,0 0 0,-3 4-13,-1 4 10,-1 1 30,-1 0-1,0 0 0,-4 2-39,7-11 6,-8 11-17,-1 1 0,-16 15 11,-20 16 139,33-36-201,12-9 13,-1 0 1,-1-1-1,1 0 1,-1 0 0,0 0 48,-4 1 12,0 2 0,-8 6-12,-9 8 98,22-18-96,3-3-17,1 0 0,0 0 0,0 1 0,0-1 0,0 1 1,0 0-1,1 0 0,-1 0 15,-8 9 1,9-10-3,1 0 0,-1-1 0,0 1 0,1 0 0,-1 0 0,1 0 1,0 1-1,0-1 0,-1 0 2,1 2-21,1-3 17,0-1-1,0 1 1,0-1 0,0 1 0,-1-1 0,1 1-1,0 0 1,0-1 0,-1 1 0,1-1 0,0 1-1,-1-1 1,1 1 0,-1-1 4,0 2 69,1 7-303,0-9 234,0 0 0,0 1 0,1-1 0,-1 0 0,0 0 1,0 0-1,0 1 0,0-1 0,0 0 0,0 0 0,0 1 0,0-1 1,0 0-1,1 0 0,-1 0 0,0 0 0,0 1 0,0-1 1,0 0-1,0 0 0,1 0 0,-1 0 0,0 1 0,0-1 1,0 0-1,1 0 0,-1 0 0,0 0 0,0 0 0,1 0 0,-1 0 1,0 0-1,0 0 0,0 0 0,1 0 0,-1 0 0,0 0 1,0 0-1,1 0 0,-1 0 0,0 0 0,0 0 0,1 0 1,-1 0-1,0 0 0,0 0 0,0 0 0,1-1 0,-1 1 0,6 0-45,1 0 44,4 0 3,-11 0-2,0 0 0,1 0-1,-1 0 1,0-1 0,0 1-1,0 0 1,0 0 0,0 0-1,0 0 1,1 0 0,-1 0-1,0 0 1,0 0 0,0 0-1,0 0 1,0 0 0,0-1-1,0 1 1,0 0 0,1 0-1,-1 0 1,0 0 0,0 0-1,0 0 1,0-1 0,0 1-1,0 0 1,0 0 0,0 0 0,0 0-1,0 0 1,0-1 0,0 1-1,0 0 1,0 0 0,0 0 0,0-1-48,0 1 46,1 0 0,-1 0 0,1 0 0,-1 0 0,1 0 0,-1-1 0,1 1 0,-1 0 0,0 0 0,1 0 0,-1 0 0,0-1 0,1 1 0,-1 0 0,1 0 1,-1-1-1,0 1 0,0 0 0,1-1 0,-1 1 0,0-1 0,1 1 0,-1 0 0,0-1 0,0 1 0,0 0 0,0-1 0,1 1 0,-1-1 0,0 1 0,0-1 1,0 1-1,0-1 2,0 1 0,0 0 0,0 0 1,0 0-1,0 0 1,0-1-1,0 1 1,0 0-1,0 0 1,0 0-1,0 0 1,0 0-1,0 0 0,0-1 1,0 1-1,0 0 1,1 0-1,-1 0 1,0 0-1,0 0 1,0 0-1,0 0 1,0 0-1,0 0 0,0-1 1,0 1-1,0 0 1,1 0-1,-1 0 1,0 0-1,0 0 1,0 0-1,0 0 1,0 0-1,1 0-1,-1 0 1,0 0-1,0 0 1,0 0-1,1-1 1,-1 1-1,0 0 1,0 0-1,0 0 1,0 0 0,1 0-1,-1 0 1,0-1-1,0 1 1,0 0-1,0 0 1,0 0-1,0-1 1,0 1-1,1 0 1,-1 0 0,0 0-1,0-1 1,0 1-1,0 0 1,0 0-1,0 0 1,0-1-1,0 1 1,0 0-1,0 0 1,0 0 0,0-1 0,5-12 0,4 0-70,-4 8 161,-4 1-64,-1 0-38,0 3 22,0 1-33,0 0 1,0 0 42,0 0 11,0 0-10,0 0-44,0 0-20,0-6-678,0-48-5024,0 27 2939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10/30/2018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joeg.oxfordjournals.org/content/early/2010/05/12/jeg.lbq007.ful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joeg.oxfordjournals.org/content/early/2010/05/12/jeg.lbq007.ful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ewis-clark.org/article/35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https://www.youtube.com/watch?v=eIho2S0ZahI</a:t>
            </a:r>
          </a:p>
          <a:p>
            <a:endParaRPr lang="en-US" dirty="0"/>
          </a:p>
          <a:p>
            <a:pPr marL="228600" indent="-228600">
              <a:buAutoNum type="arabicPeriod"/>
            </a:pPr>
            <a:r>
              <a:rPr lang="en-US" dirty="0"/>
              <a:t>"Seven deadly sins of speaking to avoid" 1) gossip -&gt; I need to work on this sin 2) judging -&gt; I need to work on this sin 3) negativity -&gt; I need to work on this sin 4) complaining -&gt; I need to work on this sin 5) excuses 6) lying (embroidery, exaggeration) 7) dogmatism (confusion between fact and opinion) </a:t>
            </a:r>
          </a:p>
          <a:p>
            <a:pPr marL="228600" indent="-228600">
              <a:buAutoNum type="arabicPeriod"/>
            </a:pPr>
            <a:r>
              <a:rPr lang="en-US" dirty="0"/>
              <a:t>What I need to say: four powerful cornerstones of speech to make a change in the world c.f. "hail means to greet or acclaim enthusiastically" 1) H: honesty (be clear and straight) 2) A: authenticity (be myself) 3) I: integrity (be my word) 4) L: love (wish them well) </a:t>
            </a:r>
          </a:p>
          <a:p>
            <a:pPr marL="228600" indent="-228600">
              <a:buAutoNum type="arabicPeriod"/>
            </a:pPr>
            <a:r>
              <a:rPr lang="en-US" dirty="0"/>
              <a:t>how I need to say: tools to play with to increase power of my speech 1) register: e.g. if wanting weight, lower pitch of voice 2) timbre: the way voice feels e.g. breathing, posture 3) prosody: rhythm (e.g. not monotone) 4) pace: e.g. slow to emphasize 5) pitch: e.g. make pitch high or low 6) volume: e.g. louder to emphasize </a:t>
            </a:r>
          </a:p>
          <a:p>
            <a:pPr marL="228600" indent="-228600">
              <a:buAutoNum type="arabicPeriod"/>
            </a:pPr>
            <a:r>
              <a:rPr lang="en-US" dirty="0"/>
              <a:t>exercise the following before making a presentation 1) arms up to sigh out with ahh 2) lips with </a:t>
            </a:r>
            <a:r>
              <a:rPr lang="en-US" dirty="0" err="1"/>
              <a:t>ba</a:t>
            </a:r>
            <a:r>
              <a:rPr lang="en-US" dirty="0"/>
              <a:t> </a:t>
            </a:r>
            <a:r>
              <a:rPr lang="en-US" dirty="0" err="1"/>
              <a:t>ba</a:t>
            </a:r>
            <a:r>
              <a:rPr lang="en-US" dirty="0"/>
              <a:t> 3) lips with </a:t>
            </a:r>
            <a:r>
              <a:rPr lang="en-US" dirty="0" err="1"/>
              <a:t>brrr</a:t>
            </a:r>
            <a:r>
              <a:rPr lang="en-US" dirty="0"/>
              <a:t> 4) tongue with la 5) tongue rolling an r 6) siren from we to aww﻿</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a:t>
            </a:fld>
            <a:endParaRPr lang="en-US"/>
          </a:p>
        </p:txBody>
      </p:sp>
    </p:spTree>
    <p:extLst>
      <p:ext uri="{BB962C8B-B14F-4D97-AF65-F5344CB8AC3E}">
        <p14:creationId xmlns:p14="http://schemas.microsoft.com/office/powerpoint/2010/main" val="2035568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the best description of Paradise Valley I’ve ever seen is Thomas Wolfe’s description as he drove through in 1938 takes notes for his next masterpiece that never came to be due to his untimely death. Having just left Gardiner, and as he came out of Yankee Jim Canyon driving north, the valley opened before his eyes and he wrote two words:  “nude spaciousness” – Thomas Wolfe, A Western Journal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The second event was the creation of Yellowstone National Park and the arrival of tens of thousands of tourists to this northern gateway. This is where Yellowstone Park tourism began; not Wyoming or Jackson Hole. Hard to imagine, but once Northern Pacific completed its spur line south to the small town of Gardiner near the park’s boundary, as many as 30,000 Yellowstone visitors were known to travel on upwards of six trains daily in subsequent years, according to the brochure. The age of industrial tourism had begun.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Between the railroad’s arrival and Yellowstone’s protection, commercial growth of Livingston as a hub was inevitable and astounding beginning in 1882. Within twenty-seven years, banks, factories, merchant blocks and lumberyards exploded on the scene in a frenzy. To accommodate new arrivals, and the endless parade of tourists domestic and foreign, 13 hotels were built between 1883 and 1914 which lodged dignitaries and politicians from the New as well as the Old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15</a:t>
            </a:fld>
            <a:endParaRPr lang="en-US"/>
          </a:p>
        </p:txBody>
      </p:sp>
    </p:spTree>
    <p:extLst>
      <p:ext uri="{BB962C8B-B14F-4D97-AF65-F5344CB8AC3E}">
        <p14:creationId xmlns:p14="http://schemas.microsoft.com/office/powerpoint/2010/main" val="1452788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Franklin Gothic Book" panose="020B0503020102020204" pitchFamily="34" charset="0"/>
                <a:cs typeface="Times New Roman" panose="02020603050405020304" pitchFamily="18" charset="0"/>
              </a:rPr>
              <a:t>Source: The Atlas of Park County Montana, 2013, protected lands (p. 50</a:t>
            </a: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20</a:t>
            </a:fld>
            <a:endParaRPr lang="en-US"/>
          </a:p>
        </p:txBody>
      </p:sp>
    </p:spTree>
    <p:extLst>
      <p:ext uri="{BB962C8B-B14F-4D97-AF65-F5344CB8AC3E}">
        <p14:creationId xmlns:p14="http://schemas.microsoft.com/office/powerpoint/2010/main" val="176401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Times New Roman" panose="02020603050405020304" pitchFamily="18" charset="0"/>
                <a:cs typeface="Arial" panose="020B0604020202020204" pitchFamily="34" charset="0"/>
              </a:rPr>
              <a:t>Source: </a:t>
            </a:r>
            <a:r>
              <a:rPr lang="en-US" altLang="en-US" sz="1200" b="1" dirty="0" err="1">
                <a:latin typeface="Arial" panose="020B0604020202020204" pitchFamily="34" charset="0"/>
                <a:ea typeface="Times New Roman" panose="02020603050405020304" pitchFamily="18" charset="0"/>
                <a:cs typeface="Arial" panose="020B0604020202020204" pitchFamily="34" charset="0"/>
              </a:rPr>
              <a:t>McGranahan</a:t>
            </a:r>
            <a:r>
              <a:rPr lang="en-US" altLang="en-US" sz="1200" b="1" dirty="0">
                <a:latin typeface="Arial" panose="020B0604020202020204" pitchFamily="34" charset="0"/>
                <a:ea typeface="Times New Roman" panose="02020603050405020304" pitchFamily="18" charset="0"/>
                <a:cs typeface="Arial" panose="020B0604020202020204" pitchFamily="34" charset="0"/>
              </a:rPr>
              <a:t>, </a:t>
            </a:r>
            <a:r>
              <a:rPr lang="en-US" altLang="en-US" sz="1200" b="1" dirty="0" err="1">
                <a:latin typeface="Arial" panose="020B0604020202020204" pitchFamily="34" charset="0"/>
                <a:ea typeface="Times New Roman" panose="02020603050405020304" pitchFamily="18" charset="0"/>
                <a:cs typeface="Arial" panose="020B0604020202020204" pitchFamily="34" charset="0"/>
              </a:rPr>
              <a:t>Wojan</a:t>
            </a:r>
            <a:r>
              <a:rPr lang="en-US" altLang="en-US" sz="1200" b="1" dirty="0">
                <a:latin typeface="Arial" panose="020B0604020202020204" pitchFamily="34" charset="0"/>
                <a:ea typeface="Times New Roman" panose="02020603050405020304" pitchFamily="18" charset="0"/>
                <a:cs typeface="Arial" panose="020B0604020202020204" pitchFamily="34" charset="0"/>
              </a:rPr>
              <a:t>, and Lambert, </a:t>
            </a:r>
            <a:r>
              <a:rPr lang="en-US" altLang="en-US" sz="1200" b="1" dirty="0">
                <a:ea typeface="Times New Roman" panose="02020603050405020304" pitchFamily="18" charset="0"/>
                <a:cs typeface="Arial" panose="020B0604020202020204" pitchFamily="34" charset="0"/>
              </a:rPr>
              <a:t>“</a:t>
            </a:r>
            <a:r>
              <a:rPr lang="en-US" altLang="en-US" sz="1200" b="1" dirty="0">
                <a:latin typeface="Arial" panose="020B0604020202020204" pitchFamily="34" charset="0"/>
                <a:ea typeface="Times New Roman" panose="02020603050405020304" pitchFamily="18" charset="0"/>
                <a:cs typeface="Arial" panose="020B0604020202020204" pitchFamily="34" charset="0"/>
              </a:rPr>
              <a:t>The Rural Growth Trifecta: Outdoor Amenities, Creative Class and Entrepreneurial Context,</a:t>
            </a:r>
            <a:r>
              <a:rPr lang="en-US" altLang="en-US" sz="1200" b="1" dirty="0">
                <a:ea typeface="Times New Roman" panose="02020603050405020304" pitchFamily="18" charset="0"/>
                <a:cs typeface="Arial" panose="020B0604020202020204" pitchFamily="34" charset="0"/>
              </a:rPr>
              <a:t>”</a:t>
            </a:r>
            <a:r>
              <a:rPr lang="en-US" altLang="en-US" sz="1200" b="1" dirty="0">
                <a:latin typeface="Arial" panose="020B0604020202020204" pitchFamily="34" charset="0"/>
                <a:ea typeface="Times New Roman" panose="02020603050405020304" pitchFamily="18" charset="0"/>
                <a:cs typeface="Arial" panose="020B0604020202020204" pitchFamily="34" charset="0"/>
              </a:rPr>
              <a:t> Journal of Economic Geography, 4-10-2011</a:t>
            </a:r>
            <a:endParaRPr lang="en-US" altLang="en-US" sz="800" dirty="0"/>
          </a:p>
          <a:p>
            <a:r>
              <a:rPr lang="en-US" altLang="en-US" sz="1200" dirty="0">
                <a:latin typeface="Arial" panose="020B0604020202020204" pitchFamily="34" charset="0"/>
                <a:cs typeface="Times New Roman" panose="02020603050405020304" pitchFamily="18" charset="0"/>
                <a:hlinkClick r:id="rId3"/>
              </a:rPr>
              <a:t>http://joeg.oxfordjournals.org/content/early/2010/05/12/jeg.lbq007.full</a:t>
            </a:r>
            <a:endParaRPr lang="en-US" altLang="en-US" sz="800" dirty="0"/>
          </a:p>
          <a:p>
            <a:r>
              <a:rPr lang="en-US" altLang="en-US" sz="2000" dirty="0">
                <a:cs typeface="Times New Roman" panose="02020603050405020304" pitchFamily="18" charset="0"/>
              </a:rPr>
              <a:t> </a:t>
            </a:r>
            <a:endParaRPr lang="en-US" altLang="en-US" sz="800"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27</a:t>
            </a:fld>
            <a:endParaRPr lang="en-US"/>
          </a:p>
        </p:txBody>
      </p:sp>
    </p:spTree>
    <p:extLst>
      <p:ext uri="{BB962C8B-B14F-4D97-AF65-F5344CB8AC3E}">
        <p14:creationId xmlns:p14="http://schemas.microsoft.com/office/powerpoint/2010/main" val="3471941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a:latin typeface="Arial" panose="020B0604020202020204" pitchFamily="34" charset="0"/>
                <a:ea typeface="Times New Roman" panose="02020603050405020304" pitchFamily="18" charset="0"/>
                <a:cs typeface="Arial" panose="020B0604020202020204" pitchFamily="34" charset="0"/>
              </a:rPr>
              <a:t>Source: </a:t>
            </a:r>
            <a:r>
              <a:rPr lang="en-US" altLang="en-US" sz="1200" b="1" dirty="0" err="1">
                <a:latin typeface="Arial" panose="020B0604020202020204" pitchFamily="34" charset="0"/>
                <a:ea typeface="Times New Roman" panose="02020603050405020304" pitchFamily="18" charset="0"/>
                <a:cs typeface="Arial" panose="020B0604020202020204" pitchFamily="34" charset="0"/>
              </a:rPr>
              <a:t>McGranahan</a:t>
            </a:r>
            <a:r>
              <a:rPr lang="en-US" altLang="en-US" sz="1200" b="1" dirty="0">
                <a:latin typeface="Arial" panose="020B0604020202020204" pitchFamily="34" charset="0"/>
                <a:ea typeface="Times New Roman" panose="02020603050405020304" pitchFamily="18" charset="0"/>
                <a:cs typeface="Arial" panose="020B0604020202020204" pitchFamily="34" charset="0"/>
              </a:rPr>
              <a:t>, </a:t>
            </a:r>
            <a:r>
              <a:rPr lang="en-US" altLang="en-US" sz="1200" b="1" dirty="0" err="1">
                <a:latin typeface="Arial" panose="020B0604020202020204" pitchFamily="34" charset="0"/>
                <a:ea typeface="Times New Roman" panose="02020603050405020304" pitchFamily="18" charset="0"/>
                <a:cs typeface="Arial" panose="020B0604020202020204" pitchFamily="34" charset="0"/>
              </a:rPr>
              <a:t>Wojan</a:t>
            </a:r>
            <a:r>
              <a:rPr lang="en-US" altLang="en-US" sz="1200" b="1" dirty="0">
                <a:latin typeface="Arial" panose="020B0604020202020204" pitchFamily="34" charset="0"/>
                <a:ea typeface="Times New Roman" panose="02020603050405020304" pitchFamily="18" charset="0"/>
                <a:cs typeface="Arial" panose="020B0604020202020204" pitchFamily="34" charset="0"/>
              </a:rPr>
              <a:t>, and Lambert, </a:t>
            </a:r>
            <a:r>
              <a:rPr lang="en-US" altLang="en-US" sz="1200" b="1" dirty="0">
                <a:ea typeface="Times New Roman" panose="02020603050405020304" pitchFamily="18" charset="0"/>
                <a:cs typeface="Arial" panose="020B0604020202020204" pitchFamily="34" charset="0"/>
              </a:rPr>
              <a:t>“</a:t>
            </a:r>
            <a:r>
              <a:rPr lang="en-US" altLang="en-US" sz="1200" b="1" dirty="0">
                <a:latin typeface="Arial" panose="020B0604020202020204" pitchFamily="34" charset="0"/>
                <a:ea typeface="Times New Roman" panose="02020603050405020304" pitchFamily="18" charset="0"/>
                <a:cs typeface="Arial" panose="020B0604020202020204" pitchFamily="34" charset="0"/>
              </a:rPr>
              <a:t>The Rural Growth Trifecta: Outdoor Amenities, Creative Class and Entrepreneurial Context,</a:t>
            </a:r>
            <a:r>
              <a:rPr lang="en-US" altLang="en-US" sz="1200" b="1" dirty="0">
                <a:ea typeface="Times New Roman" panose="02020603050405020304" pitchFamily="18" charset="0"/>
                <a:cs typeface="Arial" panose="020B0604020202020204" pitchFamily="34" charset="0"/>
              </a:rPr>
              <a:t>”</a:t>
            </a:r>
            <a:r>
              <a:rPr lang="en-US" altLang="en-US" sz="1200" b="1" dirty="0">
                <a:latin typeface="Arial" panose="020B0604020202020204" pitchFamily="34" charset="0"/>
                <a:ea typeface="Times New Roman" panose="02020603050405020304" pitchFamily="18" charset="0"/>
                <a:cs typeface="Arial" panose="020B0604020202020204" pitchFamily="34" charset="0"/>
              </a:rPr>
              <a:t> Journal of Economic Geography, 4-10-2011</a:t>
            </a:r>
            <a:endParaRPr lang="en-US" altLang="en-US" sz="800" dirty="0"/>
          </a:p>
          <a:p>
            <a:r>
              <a:rPr lang="en-US" altLang="en-US" sz="1200" dirty="0">
                <a:latin typeface="Arial" panose="020B0604020202020204" pitchFamily="34" charset="0"/>
                <a:cs typeface="Times New Roman" panose="02020603050405020304" pitchFamily="18" charset="0"/>
                <a:hlinkClick r:id="rId3"/>
              </a:rPr>
              <a:t>http://joeg.oxfordjournals.org/content/early/2010/05/12/jeg.lbq007.full</a:t>
            </a:r>
            <a:endParaRPr lang="en-US" altLang="en-US" sz="800" dirty="0"/>
          </a:p>
          <a:p>
            <a:r>
              <a:rPr lang="en-US" altLang="en-US" sz="2000" dirty="0">
                <a:cs typeface="Times New Roman" panose="02020603050405020304" pitchFamily="18" charset="0"/>
              </a:rPr>
              <a:t> </a:t>
            </a:r>
            <a:endParaRPr lang="en-US" altLang="en-US" sz="800"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28</a:t>
            </a:fld>
            <a:endParaRPr lang="en-US"/>
          </a:p>
        </p:txBody>
      </p:sp>
    </p:spTree>
    <p:extLst>
      <p:ext uri="{BB962C8B-B14F-4D97-AF65-F5344CB8AC3E}">
        <p14:creationId xmlns:p14="http://schemas.microsoft.com/office/powerpoint/2010/main" val="365948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Franklin Gothic Book" panose="020B0503020102020204" pitchFamily="34" charset="0"/>
                <a:ea typeface="Times New Roman" panose="02020603050405020304" pitchFamily="18" charset="0"/>
                <a:cs typeface="Arial" panose="020B0604020202020204" pitchFamily="34" charset="0"/>
              </a:rPr>
              <a:t>Figure 37 shows levels of labor earnings for all of the major sectors of the economy.  Annual labor earnings for each sector are shown from 2001 to 2014 in inflation-adjusted dollars with these ranked from top to bottom in the chart by total labor earnings in 2014.  </a:t>
            </a:r>
            <a:endParaRPr lang="en-US" altLang="en-US" sz="700" dirty="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36</a:t>
            </a:fld>
            <a:endParaRPr lang="en-US"/>
          </a:p>
        </p:txBody>
      </p:sp>
    </p:spTree>
    <p:extLst>
      <p:ext uri="{BB962C8B-B14F-4D97-AF65-F5344CB8AC3E}">
        <p14:creationId xmlns:p14="http://schemas.microsoft.com/office/powerpoint/2010/main" val="1008359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Allens</a:t>
            </a:r>
            <a:r>
              <a:rPr lang="en-US" dirty="0"/>
              <a:t> Spur</a:t>
            </a:r>
          </a:p>
        </p:txBody>
      </p:sp>
      <p:sp>
        <p:nvSpPr>
          <p:cNvPr id="4" name="Slide Number Placeholder 3"/>
          <p:cNvSpPr>
            <a:spLocks noGrp="1"/>
          </p:cNvSpPr>
          <p:nvPr>
            <p:ph type="sldNum" sz="quarter" idx="10"/>
          </p:nvPr>
        </p:nvSpPr>
        <p:spPr/>
        <p:txBody>
          <a:bodyPr/>
          <a:lstStyle/>
          <a:p>
            <a:fld id="{2940120E-D47E-4E1F-83F3-08A4AB0C2FFC}" type="slidenum">
              <a:rPr lang="en-US" smtClean="0"/>
              <a:t>44</a:t>
            </a:fld>
            <a:endParaRPr lang="en-US"/>
          </a:p>
        </p:txBody>
      </p:sp>
    </p:spTree>
    <p:extLst>
      <p:ext uri="{BB962C8B-B14F-4D97-AF65-F5344CB8AC3E}">
        <p14:creationId xmlns:p14="http://schemas.microsoft.com/office/powerpoint/2010/main" val="171690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45</a:t>
            </a:fld>
            <a:endParaRPr lang="en-US"/>
          </a:p>
        </p:txBody>
      </p:sp>
    </p:spTree>
    <p:extLst>
      <p:ext uri="{BB962C8B-B14F-4D97-AF65-F5344CB8AC3E}">
        <p14:creationId xmlns:p14="http://schemas.microsoft.com/office/powerpoint/2010/main" val="18181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46</a:t>
            </a:fld>
            <a:endParaRPr lang="en-US"/>
          </a:p>
        </p:txBody>
      </p:sp>
    </p:spTree>
    <p:extLst>
      <p:ext uri="{BB962C8B-B14F-4D97-AF65-F5344CB8AC3E}">
        <p14:creationId xmlns:p14="http://schemas.microsoft.com/office/powerpoint/2010/main" val="290128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47</a:t>
            </a:fld>
            <a:endParaRPr lang="en-US"/>
          </a:p>
        </p:txBody>
      </p:sp>
    </p:spTree>
    <p:extLst>
      <p:ext uri="{BB962C8B-B14F-4D97-AF65-F5344CB8AC3E}">
        <p14:creationId xmlns:p14="http://schemas.microsoft.com/office/powerpoint/2010/main" val="346718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48</a:t>
            </a:fld>
            <a:endParaRPr lang="en-US"/>
          </a:p>
        </p:txBody>
      </p:sp>
    </p:spTree>
    <p:extLst>
      <p:ext uri="{BB962C8B-B14F-4D97-AF65-F5344CB8AC3E}">
        <p14:creationId xmlns:p14="http://schemas.microsoft.com/office/powerpoint/2010/main" val="148834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Largest known volcano </a:t>
            </a:r>
          </a:p>
          <a:p>
            <a:r>
              <a:rPr lang="en-US" dirty="0"/>
              <a:t>Most geysers in the world</a:t>
            </a:r>
          </a:p>
          <a:p>
            <a:r>
              <a:rPr lang="en-US" dirty="0"/>
              <a:t>2</a:t>
            </a:r>
            <a:r>
              <a:rPr lang="en-US" baseline="30000" dirty="0"/>
              <a:t>nd</a:t>
            </a:r>
            <a:r>
              <a:rPr lang="en-US" dirty="0"/>
              <a:t> Highest Lake over 7k ft</a:t>
            </a:r>
          </a:p>
          <a:p>
            <a:r>
              <a:rPr lang="en-US" dirty="0"/>
              <a:t>Largest Concentration of Large Mammals – Grizzlies, Lynx, Wolves</a:t>
            </a:r>
          </a:p>
          <a:p>
            <a:r>
              <a:rPr lang="en-US" dirty="0"/>
              <a:t>Thermophiles evidence early evolution of life</a:t>
            </a:r>
          </a:p>
          <a:p>
            <a:r>
              <a:rPr lang="en-US" dirty="0"/>
              <a:t>Source of the longest undammed river in the lower 48 states</a:t>
            </a:r>
          </a:p>
          <a:p>
            <a:r>
              <a:rPr lang="en-US" dirty="0"/>
              <a:t>World’s first national park…and to get to it, you go through PV.</a:t>
            </a:r>
          </a:p>
          <a:p>
            <a:endParaRPr lang="en-US" dirty="0"/>
          </a:p>
          <a:p>
            <a:r>
              <a:rPr lang="en-US" dirty="0"/>
              <a:t>Paradise Valley is bookended by two cities: Livingston and Gardiner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Clark’s camped at Livingston. He wrote on July 15, 1806, after leaving the Three Forks in part notes:</a:t>
            </a:r>
          </a:p>
          <a:p>
            <a:r>
              <a:rPr lang="en-US" sz="1200" b="0" i="0" kern="1200" dirty="0">
                <a:solidFill>
                  <a:schemeClr val="tx1"/>
                </a:solidFill>
                <a:effectLst/>
                <a:latin typeface="+mn-lt"/>
                <a:ea typeface="+mn-ea"/>
                <a:cs typeface="+mn-cs"/>
              </a:rPr>
              <a:t>"Proceeded up the branch (of the Gallatin) to the head thence over a low gap in the mountain thence across passing over a low dividing ridge (Bozeman Pass) to the head of a water course (</a:t>
            </a:r>
            <a:r>
              <a:rPr lang="en-US" sz="1200" b="0" i="0" kern="1200" dirty="0" err="1">
                <a:solidFill>
                  <a:schemeClr val="tx1"/>
                </a:solidFill>
                <a:effectLst/>
                <a:latin typeface="+mn-lt"/>
                <a:ea typeface="+mn-ea"/>
                <a:cs typeface="+mn-cs"/>
              </a:rPr>
              <a:t>Billman</a:t>
            </a:r>
            <a:r>
              <a:rPr lang="en-US" sz="1200" b="0" i="0" kern="1200" dirty="0">
                <a:solidFill>
                  <a:schemeClr val="tx1"/>
                </a:solidFill>
                <a:effectLst/>
                <a:latin typeface="+mn-lt"/>
                <a:ea typeface="+mn-ea"/>
                <a:cs typeface="+mn-cs"/>
              </a:rPr>
              <a:t> Creek) which runs into the </a:t>
            </a:r>
            <a:r>
              <a:rPr lang="en-US" sz="1200" b="0" i="0" kern="1200" dirty="0" err="1">
                <a:solidFill>
                  <a:schemeClr val="tx1"/>
                </a:solidFill>
                <a:effectLst/>
                <a:latin typeface="+mn-lt"/>
                <a:ea typeface="+mn-ea"/>
                <a:cs typeface="+mn-cs"/>
              </a:rPr>
              <a:t>Rochejhone</a:t>
            </a:r>
            <a:r>
              <a:rPr lang="en-US" sz="1200" b="0" i="0" kern="1200" dirty="0">
                <a:solidFill>
                  <a:schemeClr val="tx1"/>
                </a:solidFill>
                <a:effectLst/>
                <a:latin typeface="+mn-lt"/>
                <a:ea typeface="+mn-ea"/>
                <a:cs typeface="+mn-cs"/>
              </a:rPr>
              <a:t> (now the Yellowstone), </a:t>
            </a:r>
            <a:r>
              <a:rPr lang="en-US" sz="1200" b="0" i="0" kern="1200" dirty="0" err="1">
                <a:solidFill>
                  <a:schemeClr val="tx1"/>
                </a:solidFill>
                <a:effectLst/>
                <a:latin typeface="+mn-lt"/>
                <a:ea typeface="+mn-ea"/>
                <a:cs typeface="+mn-cs"/>
              </a:rPr>
              <a:t>prosueing</a:t>
            </a:r>
            <a:r>
              <a:rPr lang="en-US" sz="1200" b="0" i="0" kern="1200" dirty="0">
                <a:solidFill>
                  <a:schemeClr val="tx1"/>
                </a:solidFill>
                <a:effectLst/>
                <a:latin typeface="+mn-lt"/>
                <a:ea typeface="+mn-ea"/>
                <a:cs typeface="+mn-cs"/>
              </a:rPr>
              <a:t> an old </a:t>
            </a:r>
            <a:r>
              <a:rPr lang="en-US" sz="1200" b="0" i="0" kern="1200" dirty="0" err="1">
                <a:solidFill>
                  <a:schemeClr val="tx1"/>
                </a:solidFill>
                <a:effectLst/>
                <a:latin typeface="+mn-lt"/>
                <a:ea typeface="+mn-ea"/>
                <a:cs typeface="+mn-cs"/>
              </a:rPr>
              <a:t>buffalow</a:t>
            </a:r>
            <a:r>
              <a:rPr lang="en-US" sz="1200" b="0" i="0" kern="1200" dirty="0">
                <a:solidFill>
                  <a:schemeClr val="tx1"/>
                </a:solidFill>
                <a:effectLst/>
                <a:latin typeface="+mn-lt"/>
                <a:ea typeface="+mn-ea"/>
                <a:cs typeface="+mn-cs"/>
              </a:rPr>
              <a:t> road keeping on the North Side of the branch to the River </a:t>
            </a:r>
            <a:r>
              <a:rPr lang="en-US" sz="1200" b="0" i="0" kern="1200" dirty="0" err="1">
                <a:solidFill>
                  <a:schemeClr val="tx1"/>
                </a:solidFill>
                <a:effectLst/>
                <a:latin typeface="+mn-lt"/>
                <a:ea typeface="+mn-ea"/>
                <a:cs typeface="+mn-cs"/>
              </a:rPr>
              <a:t>rochejhone</a:t>
            </a:r>
            <a:r>
              <a:rPr lang="en-US" sz="1200" b="0" i="0" kern="1200" dirty="0">
                <a:solidFill>
                  <a:schemeClr val="tx1"/>
                </a:solidFill>
                <a:effectLst/>
                <a:latin typeface="+mn-lt"/>
                <a:ea typeface="+mn-ea"/>
                <a:cs typeface="+mn-cs"/>
              </a:rPr>
              <a:t> at which place I arrived at 2 P 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Clark peered south into the Paradise Valley and later recorded: "The Roche passes out of a high </a:t>
            </a:r>
            <a:r>
              <a:rPr lang="en-US" sz="1200" b="0" i="0" kern="1200" dirty="0" err="1">
                <a:solidFill>
                  <a:schemeClr val="tx1"/>
                </a:solidFill>
                <a:effectLst/>
                <a:latin typeface="+mn-lt"/>
                <a:ea typeface="+mn-ea"/>
                <a:cs typeface="+mn-cs"/>
              </a:rPr>
              <a:t>rugid</a:t>
            </a:r>
            <a:r>
              <a:rPr lang="en-US" sz="1200" b="0" i="0" kern="1200" dirty="0">
                <a:solidFill>
                  <a:schemeClr val="tx1"/>
                </a:solidFill>
                <a:effectLst/>
                <a:latin typeface="+mn-lt"/>
                <a:ea typeface="+mn-ea"/>
                <a:cs typeface="+mn-cs"/>
              </a:rPr>
              <a:t> mountain (most likely he was referring to the </a:t>
            </a:r>
            <a:r>
              <a:rPr lang="en-US" sz="1200" b="0" i="0" kern="1200" dirty="0" err="1">
                <a:solidFill>
                  <a:schemeClr val="tx1"/>
                </a:solidFill>
                <a:effectLst/>
                <a:latin typeface="+mn-lt"/>
                <a:ea typeface="+mn-ea"/>
                <a:cs typeface="+mn-cs"/>
              </a:rPr>
              <a:t>Gallatins</a:t>
            </a:r>
            <a:r>
              <a:rPr lang="en-US" sz="1200" b="0" i="0" kern="1200" dirty="0">
                <a:solidFill>
                  <a:schemeClr val="tx1"/>
                </a:solidFill>
                <a:effectLst/>
                <a:latin typeface="+mn-lt"/>
                <a:ea typeface="+mn-ea"/>
                <a:cs typeface="+mn-cs"/>
              </a:rPr>
              <a:t>) covered with Snow … The mountains (</a:t>
            </a:r>
            <a:r>
              <a:rPr lang="en-US" sz="1200" b="0" i="0" kern="1200" dirty="0" err="1">
                <a:solidFill>
                  <a:schemeClr val="tx1"/>
                </a:solidFill>
                <a:effectLst/>
                <a:latin typeface="+mn-lt"/>
                <a:ea typeface="+mn-ea"/>
                <a:cs typeface="+mn-cs"/>
              </a:rPr>
              <a:t>Absarokas</a:t>
            </a:r>
            <a:r>
              <a:rPr lang="en-US" sz="1200" b="0" i="0" kern="1200" dirty="0">
                <a:solidFill>
                  <a:schemeClr val="tx1"/>
                </a:solidFill>
                <a:effectLst/>
                <a:latin typeface="+mn-lt"/>
                <a:ea typeface="+mn-ea"/>
                <a:cs typeface="+mn-cs"/>
              </a:rPr>
              <a:t>) … on the East side of the river is rocky </a:t>
            </a:r>
            <a:r>
              <a:rPr lang="en-US" sz="1200" b="0" i="0" kern="1200" dirty="0" err="1">
                <a:solidFill>
                  <a:schemeClr val="tx1"/>
                </a:solidFill>
                <a:effectLst/>
                <a:latin typeface="+mn-lt"/>
                <a:ea typeface="+mn-ea"/>
                <a:cs typeface="+mn-cs"/>
              </a:rPr>
              <a:t>rugid</a:t>
            </a:r>
            <a:r>
              <a:rPr lang="en-US" sz="1200" b="0" i="0" kern="1200" dirty="0">
                <a:solidFill>
                  <a:schemeClr val="tx1"/>
                </a:solidFill>
                <a:effectLst/>
                <a:latin typeface="+mn-lt"/>
                <a:ea typeface="+mn-ea"/>
                <a:cs typeface="+mn-cs"/>
              </a:rPr>
              <a:t> and on them are great quantities of Snow."</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Livingston:</a:t>
            </a:r>
          </a:p>
          <a:p>
            <a:r>
              <a:rPr lang="en-US" sz="1200" b="0" i="0" kern="1200" dirty="0">
                <a:solidFill>
                  <a:schemeClr val="tx1"/>
                </a:solidFill>
                <a:effectLst/>
                <a:latin typeface="+mn-lt"/>
                <a:ea typeface="+mn-ea"/>
                <a:cs typeface="+mn-cs"/>
              </a:rPr>
              <a:t>In 1873, when Amos Benson built a trading post, stage stop and, of course, a saloon on the banks of the great Yellowstone River about four miles downstream from today's Livingston, Benson's Landing was established, and the area came to life. A rickety ferry rigged across the Yellowstone by another "entrepreneur" - Bill Lee - carried passengers headed to the Paradise Valley and Yellowstone National Park. In July 1882, railroad surveyors set up a camp called Clark City near the Big Bend. When the rails reached the town on Dec. 1, 1882, Clark City already had six general stores, two hotels and 44 other establishments, of which 30 were saloons. With a profit to the tune of $200,000 as an incentive (railroad land sales), NP officials decided the town needed to be downriver a short ways. Town folks bought lots and moved. A town was platted and named for Crawford Livingston, a director of the Northern Pacific Railroad. A Wild West town of legend, attracting characters such as Calamity Jane, it took 30 saloons to help quench the thirst of the nearly 2,000 early residents who made Livingston the largest neighborhood on the Yellowstone. It was the railroad that made the place work, especially when a locomotive-repair shop was put into operation. Tourism and outdoor recreation soon added to its economic coffers.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Gardiner:</a:t>
            </a:r>
          </a:p>
          <a:p>
            <a:r>
              <a:rPr lang="en-US" sz="1200" b="0" i="0" kern="1200" dirty="0">
                <a:solidFill>
                  <a:schemeClr val="tx1"/>
                </a:solidFill>
                <a:effectLst/>
                <a:latin typeface="+mn-lt"/>
                <a:ea typeface="+mn-ea"/>
                <a:cs typeface="+mn-cs"/>
              </a:rPr>
              <a:t>Recreating what he lost in Mammoth, McCartney built a small hotel, shop, and saloon along the west end of present day Park Street in Gardiner where the beer was said to be disappointing. McCartney’s new claim was also inside the park, although no one knew it at the time since Yellowstone’s boundaries were imprecisely drawn. The following year McCartney added a post office making Gardiner official and McCartney its unofficial mayor.</a:t>
            </a:r>
          </a:p>
          <a:p>
            <a:r>
              <a:rPr lang="en-US" sz="1200" b="0" i="0" kern="1200" dirty="0">
                <a:solidFill>
                  <a:schemeClr val="tx1"/>
                </a:solidFill>
                <a:effectLst/>
                <a:latin typeface="+mn-lt"/>
                <a:ea typeface="+mn-ea"/>
                <a:cs typeface="+mn-cs"/>
              </a:rPr>
              <a:t>The youthful town of Gardiner began to grow and by 1883 boasted “…six restaurants, five general stores, two hardware stores, two fruit stands, two barber shops, a newsstand, a billiard hall, two dance halls, four houses of ill repute, a blacksmith shop, twenty-one saloons, and a milkman,” remarked one visitor.</a:t>
            </a:r>
          </a:p>
          <a:p>
            <a:r>
              <a:rPr lang="en-US" sz="1200" b="0" i="0" kern="1200" dirty="0">
                <a:solidFill>
                  <a:schemeClr val="tx1"/>
                </a:solidFill>
                <a:effectLst/>
                <a:latin typeface="+mn-lt"/>
                <a:ea typeface="+mn-ea"/>
                <a:cs typeface="+mn-cs"/>
              </a:rPr>
              <a:t>The year 1883 nearly burgeoned for this nascent community. A gold claim was discovered by Buckskin Jim Cutler (so named for the buckskin jacket he wore in an easterner’s misguided notion of western garb). The same year, the Northern Pacific Railroad announced that Gardiner would be the southern terminus of the Park Branch and began promoting Yellowstone as a travel destination.</a:t>
            </a:r>
          </a:p>
          <a:p>
            <a:r>
              <a:rPr lang="en-US" sz="1200" b="0" i="0" kern="1200" dirty="0">
                <a:solidFill>
                  <a:schemeClr val="tx1"/>
                </a:solidFill>
                <a:effectLst/>
                <a:latin typeface="+mn-lt"/>
                <a:ea typeface="+mn-ea"/>
                <a:cs typeface="+mn-cs"/>
              </a:rPr>
              <a:t>But “Buckskin” Jim Cutler’s claim sat squarely on the proposed Park Branch terminus. Cutler dug his heels in. McCartney was not happy and he and Cutler feuded over the claim and the future of Gardiner. The Northern Pacific Railroad, hoping to settle with Cutler, began laying tracks, but making little headway with “the tough old codger,” terminated the line at Cinnabar, three miles north of Gardiner.</a:t>
            </a:r>
          </a:p>
          <a:p>
            <a:r>
              <a:rPr lang="en-US" sz="1200" b="0" i="0" kern="1200" dirty="0">
                <a:solidFill>
                  <a:schemeClr val="tx1"/>
                </a:solidFill>
                <a:effectLst/>
                <a:latin typeface="+mn-lt"/>
                <a:ea typeface="+mn-ea"/>
                <a:cs typeface="+mn-cs"/>
              </a:rPr>
              <a:t>It was a huge blow and one that would hinder Gardiner’s growth for the next 20 years.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early visitor described Gardiner as “no more than a collection of tents and log huts. A veritable </a:t>
            </a:r>
            <a:r>
              <a:rPr lang="en-US" sz="1200" b="0" i="0" kern="1200" dirty="0" err="1">
                <a:solidFill>
                  <a:schemeClr val="tx1"/>
                </a:solidFill>
                <a:effectLst/>
                <a:latin typeface="+mn-lt"/>
                <a:ea typeface="+mn-ea"/>
                <a:cs typeface="+mn-cs"/>
              </a:rPr>
              <a:t>Shantyville</a:t>
            </a:r>
            <a:r>
              <a:rPr lang="en-US" sz="1200" b="0" i="0" kern="1200" dirty="0">
                <a:solidFill>
                  <a:schemeClr val="tx1"/>
                </a:solidFill>
                <a:effectLst/>
                <a:latin typeface="+mn-lt"/>
                <a:ea typeface="+mn-ea"/>
                <a:cs typeface="+mn-cs"/>
              </a:rPr>
              <a:t>, Gardiner City, an ideal squatter town with the rudest houses made of unseasoned boards, with not a few tents mingling with the more pretentious huts, huddled together as though the land was valued by the foot and inch.”</a:t>
            </a:r>
          </a:p>
          <a:p>
            <a:r>
              <a:rPr lang="en-US" sz="1200" b="0" i="0" kern="1200" dirty="0">
                <a:solidFill>
                  <a:schemeClr val="tx1"/>
                </a:solidFill>
                <a:effectLst/>
                <a:latin typeface="+mn-lt"/>
                <a:ea typeface="+mn-ea"/>
                <a:cs typeface="+mn-cs"/>
              </a:rPr>
              <a:t>But Gardiner’s residents were proud of their ramshackle town. It wasn’t much, but they’d built it with gnarled hands and fierce determination—people like McCartney, the unofficial mayor, and Billy </a:t>
            </a:r>
            <a:r>
              <a:rPr lang="en-US" sz="1200" b="0" i="0" kern="1200" dirty="0" err="1">
                <a:solidFill>
                  <a:schemeClr val="tx1"/>
                </a:solidFill>
                <a:effectLst/>
                <a:latin typeface="+mn-lt"/>
                <a:ea typeface="+mn-ea"/>
                <a:cs typeface="+mn-cs"/>
              </a:rPr>
              <a:t>Shrope</a:t>
            </a:r>
            <a:r>
              <a:rPr lang="en-US" sz="1200" b="0" i="0" kern="1200" dirty="0">
                <a:solidFill>
                  <a:schemeClr val="tx1"/>
                </a:solidFill>
                <a:effectLst/>
                <a:latin typeface="+mn-lt"/>
                <a:ea typeface="+mn-ea"/>
                <a:cs typeface="+mn-cs"/>
              </a:rPr>
              <a:t> who hauled water out of Gardner River selling it for fifty cents a barrel, and John Spiker who provided visitors with lodging at the Cottage Hotel.</a:t>
            </a:r>
          </a:p>
          <a:p>
            <a:r>
              <a:rPr lang="en-US" sz="1200" b="0" i="0" kern="1200" dirty="0">
                <a:solidFill>
                  <a:schemeClr val="tx1"/>
                </a:solidFill>
                <a:effectLst/>
                <a:latin typeface="+mn-lt"/>
                <a:ea typeface="+mn-ea"/>
                <a:cs typeface="+mn-cs"/>
              </a:rPr>
              <a:t>Even after a carelessly dropped cigar in Cowell and Lewis’s Saloon (on Park Street) ignited a fire that swallowed 13 houses and 19 businesses in 1889, residents believed in Gardiner’s future enough to rebuild—no easy task without a railroad to ferry much needed supplies.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Gateway to Fairyland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1902, Gardiner’s residents breathed a collective sigh of relief when the Northern Pacific Railroad extended the tracks those last three miles. And with their next breath residents set to work on shedding the image that “there was nothing attractive [in Gardiner] nor curious enough to make [one] long to tarry,” according to one early visitor.</a:t>
            </a:r>
          </a:p>
          <a:p>
            <a:r>
              <a:rPr lang="en-US" sz="1200" b="0" i="0" kern="1200" dirty="0">
                <a:solidFill>
                  <a:schemeClr val="tx1"/>
                </a:solidFill>
                <a:effectLst/>
                <a:latin typeface="+mn-lt"/>
                <a:ea typeface="+mn-ea"/>
                <a:cs typeface="+mn-cs"/>
              </a:rPr>
              <a:t>They began with the Roosevelt Arch—an idea conceived by Hiram Chittenden, an officer for the Corps of Engineers in charge of road design and construction in Yellowstone. In one of Gardiner’s proudest moments, nearly 4,000 visitors gathered around the unfinished basalt arch for the laying of the cornerstone by President Theodore Roosevelt on April 24, 1903.</a:t>
            </a:r>
          </a:p>
          <a:p>
            <a:r>
              <a:rPr lang="en-US" sz="1200" b="0" i="0" kern="1200" dirty="0">
                <a:solidFill>
                  <a:schemeClr val="tx1"/>
                </a:solidFill>
                <a:effectLst/>
                <a:latin typeface="+mn-lt"/>
                <a:ea typeface="+mn-ea"/>
                <a:cs typeface="+mn-cs"/>
              </a:rPr>
              <a:t>“The flashing swords of the officers, the martial music of the band, and the lusty cheering of the assembled multitude,” admired one reporter, “gave the scene an aspect which would inspire enthusiasm and patriotism in the breast of a cynic.”</a:t>
            </a:r>
          </a:p>
          <a:p>
            <a:r>
              <a:rPr lang="en-US" sz="1200" b="0" i="0" kern="1200" dirty="0">
                <a:solidFill>
                  <a:schemeClr val="tx1"/>
                </a:solidFill>
                <a:effectLst/>
                <a:latin typeface="+mn-lt"/>
                <a:ea typeface="+mn-ea"/>
                <a:cs typeface="+mn-cs"/>
              </a:rPr>
              <a:t>Eight years after the cornerstone was laid, Dorothy Pardo, riding beneath the arch in a stage coach, wrote that the arch gives “one the impression of space—breadth, height, and vastness…and one wishes that no others save those who love Nature in all her moods, might ever pass through the massive stone archway marking the entrance to the Nation’s fairyland.”</a:t>
            </a:r>
          </a:p>
          <a:p>
            <a:r>
              <a:rPr lang="en-US" sz="1200" b="0" i="0" kern="1200" dirty="0">
                <a:solidFill>
                  <a:schemeClr val="tx1"/>
                </a:solidFill>
                <a:effectLst/>
                <a:latin typeface="+mn-lt"/>
                <a:ea typeface="+mn-ea"/>
                <a:cs typeface="+mn-cs"/>
              </a:rPr>
              <a:t>Four months after the cornerstone was laid, the last rough-hewn log was set upon Gardiner’s new train depot’s stone foundation. The depot was designed by Robert Reamer, famed Yellowstone architect of the Old Faithful Inn. Its rustic character introduced visitors to Gardiner’s authenticity as a real western town, not simply a tourist stop.</a:t>
            </a:r>
          </a:p>
          <a:p>
            <a:r>
              <a:rPr lang="en-US" sz="1200" b="0" i="0" kern="1200" dirty="0">
                <a:solidFill>
                  <a:schemeClr val="tx1"/>
                </a:solidFill>
                <a:effectLst/>
                <a:latin typeface="+mn-lt"/>
                <a:ea typeface="+mn-ea"/>
                <a:cs typeface="+mn-cs"/>
              </a:rPr>
              <a:t>Visitors’ first glimpse of Gardiner, after stepping off the depot platform, was of Park Street—the town’s main hub that was built, inadvertently, inside the park boundary so that visitors stumbling out of Tripp and </a:t>
            </a:r>
            <a:r>
              <a:rPr lang="en-US" sz="1200" b="0" i="0" kern="1200" dirty="0" err="1">
                <a:solidFill>
                  <a:schemeClr val="tx1"/>
                </a:solidFill>
                <a:effectLst/>
                <a:latin typeface="+mn-lt"/>
                <a:ea typeface="+mn-ea"/>
                <a:cs typeface="+mn-cs"/>
              </a:rPr>
              <a:t>Melloy’s</a:t>
            </a:r>
            <a:r>
              <a:rPr lang="en-US" sz="1200" b="0" i="0" kern="1200" dirty="0">
                <a:solidFill>
                  <a:schemeClr val="tx1"/>
                </a:solidFill>
                <a:effectLst/>
                <a:latin typeface="+mn-lt"/>
                <a:ea typeface="+mn-ea"/>
                <a:cs typeface="+mn-cs"/>
              </a:rPr>
              <a:t> Saloon did so literally into Yellowstone Park.</a:t>
            </a:r>
          </a:p>
          <a:p>
            <a:r>
              <a:rPr lang="en-US" sz="1200" b="0" i="0" kern="1200" dirty="0">
                <a:solidFill>
                  <a:schemeClr val="tx1"/>
                </a:solidFill>
                <a:effectLst/>
                <a:latin typeface="+mn-lt"/>
                <a:ea typeface="+mn-ea"/>
                <a:cs typeface="+mn-cs"/>
              </a:rPr>
              <a:t>Park Street bustled with a tailor’s shop, a post office, a restaurant, several saloons, a livery, and most prominent of all, W.A. Hall’s store.</a:t>
            </a:r>
          </a:p>
          <a:p>
            <a:r>
              <a:rPr lang="en-US" sz="1200" b="0" i="0" kern="1200" dirty="0">
                <a:solidFill>
                  <a:schemeClr val="tx1"/>
                </a:solidFill>
                <a:effectLst/>
                <a:latin typeface="+mn-lt"/>
                <a:ea typeface="+mn-ea"/>
                <a:cs typeface="+mn-cs"/>
              </a:rPr>
              <a:t>Hall’s sold everything—a claim boldly painted in large white letters on the rust red bricks facing the depot. The faded letters can still be read today though Hall sold his business in 1955.</a:t>
            </a:r>
          </a:p>
          <a:p>
            <a:r>
              <a:rPr lang="en-US" sz="1200" b="0" i="0" kern="1200" dirty="0">
                <a:solidFill>
                  <a:schemeClr val="tx1"/>
                </a:solidFill>
                <a:effectLst/>
                <a:latin typeface="+mn-lt"/>
                <a:ea typeface="+mn-ea"/>
                <a:cs typeface="+mn-cs"/>
              </a:rPr>
              <a:t>“If you want it, Hall has it from an ounce to a car load and from a needle to a saw mill,” read an advertisement in a 1903 issue of Gardiner’s Wonderland newspaper. Hall advertised wool blankets made in Big Timber and “</a:t>
            </a:r>
            <a:r>
              <a:rPr lang="en-US" sz="1200" b="0" i="0" kern="1200" dirty="0" err="1">
                <a:solidFill>
                  <a:schemeClr val="tx1"/>
                </a:solidFill>
                <a:effectLst/>
                <a:latin typeface="+mn-lt"/>
                <a:ea typeface="+mn-ea"/>
                <a:cs typeface="+mn-cs"/>
              </a:rPr>
              <a:t>Noxall</a:t>
            </a:r>
            <a:r>
              <a:rPr lang="en-US" sz="1200" b="0" i="0" kern="1200" dirty="0">
                <a:solidFill>
                  <a:schemeClr val="tx1"/>
                </a:solidFill>
                <a:effectLst/>
                <a:latin typeface="+mn-lt"/>
                <a:ea typeface="+mn-ea"/>
                <a:cs typeface="+mn-cs"/>
              </a:rPr>
              <a:t> shirts ranging in price from 50 cents up to $2.75…shoes of the best quality…and groceries.”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5</a:t>
            </a:fld>
            <a:endParaRPr lang="en-US"/>
          </a:p>
        </p:txBody>
      </p:sp>
    </p:spTree>
    <p:extLst>
      <p:ext uri="{BB962C8B-B14F-4D97-AF65-F5344CB8AC3E}">
        <p14:creationId xmlns:p14="http://schemas.microsoft.com/office/powerpoint/2010/main" val="357123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49</a:t>
            </a:fld>
            <a:endParaRPr lang="en-US"/>
          </a:p>
        </p:txBody>
      </p:sp>
    </p:spTree>
    <p:extLst>
      <p:ext uri="{BB962C8B-B14F-4D97-AF65-F5344CB8AC3E}">
        <p14:creationId xmlns:p14="http://schemas.microsoft.com/office/powerpoint/2010/main" val="1431643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50</a:t>
            </a:fld>
            <a:endParaRPr lang="en-US"/>
          </a:p>
        </p:txBody>
      </p:sp>
    </p:spTree>
    <p:extLst>
      <p:ext uri="{BB962C8B-B14F-4D97-AF65-F5344CB8AC3E}">
        <p14:creationId xmlns:p14="http://schemas.microsoft.com/office/powerpoint/2010/main" val="2820170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51</a:t>
            </a:fld>
            <a:endParaRPr lang="en-US"/>
          </a:p>
        </p:txBody>
      </p:sp>
    </p:spTree>
    <p:extLst>
      <p:ext uri="{BB962C8B-B14F-4D97-AF65-F5344CB8AC3E}">
        <p14:creationId xmlns:p14="http://schemas.microsoft.com/office/powerpoint/2010/main" val="293500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53</a:t>
            </a:fld>
            <a:endParaRPr lang="en-US"/>
          </a:p>
        </p:txBody>
      </p:sp>
    </p:spTree>
    <p:extLst>
      <p:ext uri="{BB962C8B-B14F-4D97-AF65-F5344CB8AC3E}">
        <p14:creationId xmlns:p14="http://schemas.microsoft.com/office/powerpoint/2010/main" val="273040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54</a:t>
            </a:fld>
            <a:endParaRPr lang="en-US"/>
          </a:p>
        </p:txBody>
      </p:sp>
    </p:spTree>
    <p:extLst>
      <p:ext uri="{BB962C8B-B14F-4D97-AF65-F5344CB8AC3E}">
        <p14:creationId xmlns:p14="http://schemas.microsoft.com/office/powerpoint/2010/main" val="1213695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55</a:t>
            </a:fld>
            <a:endParaRPr lang="en-US"/>
          </a:p>
        </p:txBody>
      </p:sp>
    </p:spTree>
    <p:extLst>
      <p:ext uri="{BB962C8B-B14F-4D97-AF65-F5344CB8AC3E}">
        <p14:creationId xmlns:p14="http://schemas.microsoft.com/office/powerpoint/2010/main" val="2868839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56</a:t>
            </a:fld>
            <a:endParaRPr lang="en-US"/>
          </a:p>
        </p:txBody>
      </p:sp>
    </p:spTree>
    <p:extLst>
      <p:ext uri="{BB962C8B-B14F-4D97-AF65-F5344CB8AC3E}">
        <p14:creationId xmlns:p14="http://schemas.microsoft.com/office/powerpoint/2010/main" val="890083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57</a:t>
            </a:fld>
            <a:endParaRPr lang="en-US"/>
          </a:p>
        </p:txBody>
      </p:sp>
    </p:spTree>
    <p:extLst>
      <p:ext uri="{BB962C8B-B14F-4D97-AF65-F5344CB8AC3E}">
        <p14:creationId xmlns:p14="http://schemas.microsoft.com/office/powerpoint/2010/main" val="600338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58</a:t>
            </a:fld>
            <a:endParaRPr lang="en-US"/>
          </a:p>
        </p:txBody>
      </p:sp>
    </p:spTree>
    <p:extLst>
      <p:ext uri="{BB962C8B-B14F-4D97-AF65-F5344CB8AC3E}">
        <p14:creationId xmlns:p14="http://schemas.microsoft.com/office/powerpoint/2010/main" val="833623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59</a:t>
            </a:fld>
            <a:endParaRPr lang="en-US"/>
          </a:p>
        </p:txBody>
      </p:sp>
    </p:spTree>
    <p:extLst>
      <p:ext uri="{BB962C8B-B14F-4D97-AF65-F5344CB8AC3E}">
        <p14:creationId xmlns:p14="http://schemas.microsoft.com/office/powerpoint/2010/main" val="189250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6</a:t>
            </a:fld>
            <a:endParaRPr lang="en-US"/>
          </a:p>
        </p:txBody>
      </p:sp>
    </p:spTree>
    <p:extLst>
      <p:ext uri="{BB962C8B-B14F-4D97-AF65-F5344CB8AC3E}">
        <p14:creationId xmlns:p14="http://schemas.microsoft.com/office/powerpoint/2010/main" val="2245296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60</a:t>
            </a:fld>
            <a:endParaRPr lang="en-US"/>
          </a:p>
        </p:txBody>
      </p:sp>
    </p:spTree>
    <p:extLst>
      <p:ext uri="{BB962C8B-B14F-4D97-AF65-F5344CB8AC3E}">
        <p14:creationId xmlns:p14="http://schemas.microsoft.com/office/powerpoint/2010/main" val="506446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61</a:t>
            </a:fld>
            <a:endParaRPr lang="en-US"/>
          </a:p>
        </p:txBody>
      </p:sp>
    </p:spTree>
    <p:extLst>
      <p:ext uri="{BB962C8B-B14F-4D97-AF65-F5344CB8AC3E}">
        <p14:creationId xmlns:p14="http://schemas.microsoft.com/office/powerpoint/2010/main" val="443860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40120E-D47E-4E1F-83F3-08A4AB0C2FFC}" type="slidenum">
              <a:rPr lang="en-US" smtClean="0"/>
              <a:t>62</a:t>
            </a:fld>
            <a:endParaRPr lang="en-US"/>
          </a:p>
        </p:txBody>
      </p:sp>
    </p:spTree>
    <p:extLst>
      <p:ext uri="{BB962C8B-B14F-4D97-AF65-F5344CB8AC3E}">
        <p14:creationId xmlns:p14="http://schemas.microsoft.com/office/powerpoint/2010/main" val="2118969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Craig &amp; Hansen 2015</a:t>
            </a:r>
          </a:p>
        </p:txBody>
      </p:sp>
      <p:sp>
        <p:nvSpPr>
          <p:cNvPr id="4" name="Slide Number Placeholder 3"/>
          <p:cNvSpPr>
            <a:spLocks noGrp="1"/>
          </p:cNvSpPr>
          <p:nvPr>
            <p:ph type="sldNum" sz="quarter" idx="5"/>
          </p:nvPr>
        </p:nvSpPr>
        <p:spPr/>
        <p:txBody>
          <a:bodyPr/>
          <a:lstStyle/>
          <a:p>
            <a:fld id="{F93199CD-3E1B-4AE6-990F-76F925F5EA9F}" type="slidenum">
              <a:rPr lang="en-US" smtClean="0"/>
              <a:t>94</a:t>
            </a:fld>
            <a:endParaRPr lang="en-US"/>
          </a:p>
        </p:txBody>
      </p:sp>
    </p:spTree>
    <p:extLst>
      <p:ext uri="{BB962C8B-B14F-4D97-AF65-F5344CB8AC3E}">
        <p14:creationId xmlns:p14="http://schemas.microsoft.com/office/powerpoint/2010/main" val="64018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 of Water Rights, Not Volume</a:t>
            </a:r>
          </a:p>
        </p:txBody>
      </p:sp>
      <p:sp>
        <p:nvSpPr>
          <p:cNvPr id="4" name="Slide Number Placeholder 3"/>
          <p:cNvSpPr>
            <a:spLocks noGrp="1"/>
          </p:cNvSpPr>
          <p:nvPr>
            <p:ph type="sldNum" sz="quarter" idx="5"/>
          </p:nvPr>
        </p:nvSpPr>
        <p:spPr/>
        <p:txBody>
          <a:bodyPr/>
          <a:lstStyle/>
          <a:p>
            <a:fld id="{F93199CD-3E1B-4AE6-990F-76F925F5EA9F}" type="slidenum">
              <a:rPr lang="en-US" smtClean="0"/>
              <a:t>109</a:t>
            </a:fld>
            <a:endParaRPr lang="en-US"/>
          </a:p>
        </p:txBody>
      </p:sp>
    </p:spTree>
    <p:extLst>
      <p:ext uri="{BB962C8B-B14F-4D97-AF65-F5344CB8AC3E}">
        <p14:creationId xmlns:p14="http://schemas.microsoft.com/office/powerpoint/2010/main" val="954617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515EF9-C38D-46E8-976D-F79A5DBE12C5}" type="slidenum">
              <a:rPr lang="en-US" smtClean="0"/>
              <a:t>117</a:t>
            </a:fld>
            <a:endParaRPr lang="en-US"/>
          </a:p>
        </p:txBody>
      </p:sp>
    </p:spTree>
    <p:extLst>
      <p:ext uri="{BB962C8B-B14F-4D97-AF65-F5344CB8AC3E}">
        <p14:creationId xmlns:p14="http://schemas.microsoft.com/office/powerpoint/2010/main" val="8468886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199CD-3E1B-4AE6-990F-76F925F5EA9F}" type="slidenum">
              <a:rPr lang="en-US" smtClean="0"/>
              <a:t>139</a:t>
            </a:fld>
            <a:endParaRPr lang="en-US"/>
          </a:p>
        </p:txBody>
      </p:sp>
    </p:spTree>
    <p:extLst>
      <p:ext uri="{BB962C8B-B14F-4D97-AF65-F5344CB8AC3E}">
        <p14:creationId xmlns:p14="http://schemas.microsoft.com/office/powerpoint/2010/main" val="284232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William Clark commented on the abundance of furbearing animals: "the Yellowstone and its tributaries . . . abound in beaver and otter."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Famed trapper and mountain man Jim Bridger is claimed to have wintered in 1844 down in secluded Paradise Valley which lies between Livingston and Yellowstone National Park. Accompanied by Crow Indians, they left a large pile of deer, antelope, elk and buffalo skulls as a monument to their sojourn. In years that followed, large ranches took hold in Paradise Valley by such notables as Nelson Story who, allegedly, became the inspiration for Larry McMurtry’s Pulitzer Prize-winning epic, and subsequent movie, “Lonesome Dove.”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Johnston Gardiner, an old trapper in the Upper Yellowstone during the 1830s, is the settlement's namesake.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of the first written accounts is from Osborne Russell, in 1835.</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Trapping? Is it hunting? Agriculture? Survival? Tourism trinkets? Just like the native </a:t>
            </a:r>
            <a:r>
              <a:rPr lang="en-US" sz="1200" b="0" i="0" kern="1200" dirty="0" err="1">
                <a:solidFill>
                  <a:schemeClr val="tx1"/>
                </a:solidFill>
                <a:effectLst/>
                <a:latin typeface="+mn-lt"/>
                <a:ea typeface="+mn-ea"/>
                <a:cs typeface="+mn-cs"/>
              </a:rPr>
              <a:t>americans</a:t>
            </a:r>
            <a:r>
              <a:rPr lang="en-US" sz="1200" b="0" i="0" kern="1200" dirty="0">
                <a:solidFill>
                  <a:schemeClr val="tx1"/>
                </a:solidFill>
                <a:effectLst/>
                <a:latin typeface="+mn-lt"/>
                <a:ea typeface="+mn-ea"/>
                <a:cs typeface="+mn-cs"/>
              </a:rPr>
              <a:t>, it was all of the above, and it was the closest that Europeans came to living in the area without the trappings of its eastern neighbor’s creature comforts. Osborne called the Shoshone’s “sons of the wilderness.”</a:t>
            </a: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7</a:t>
            </a:fld>
            <a:endParaRPr lang="en-US"/>
          </a:p>
        </p:txBody>
      </p:sp>
    </p:spTree>
    <p:extLst>
      <p:ext uri="{BB962C8B-B14F-4D97-AF65-F5344CB8AC3E}">
        <p14:creationId xmlns:p14="http://schemas.microsoft.com/office/powerpoint/2010/main" val="311840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late August 1864, a group of emigrants heading west missed Bozeman Pass and, instead, turned south into the Paradise. They made their way toward the peak and well into Emigrant Gulch and Creek and found placer gold. Yellowstone City, a short-lived camp of 300 people was born, becoming the first settlement in the Yellowstone Basin. The gold played out in three years, and the miners and their families moved 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the mouth of Emigrant Gulch, Old Chico, another mining camp with its nearby hot springs was built. Jim Bridger along with a band of Crow Indians wintered here in 1844.</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Nelson Story, a prominent early Montanan drove Texas cattle into the Paradise Valley in 1867 and established a sizable ranch selling beef to the miners and other settlers. It was probably Story, or one of the other first settlers to make it here, who came up with the title Paradise for this piece of the Yellowstone River's way, known for its grand scenery, numerous spring creeks and some of the nation's best trout fishing.</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8</a:t>
            </a:fld>
            <a:endParaRPr lang="en-US"/>
          </a:p>
        </p:txBody>
      </p:sp>
    </p:spTree>
    <p:extLst>
      <p:ext uri="{BB962C8B-B14F-4D97-AF65-F5344CB8AC3E}">
        <p14:creationId xmlns:p14="http://schemas.microsoft.com/office/powerpoint/2010/main" val="79604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1864, with emigrants headed for Virginia City and the Gallatin Valley, Bridger knew of a route to the Yellowstone River, an alternate to the better-known Bozeman Trail. </a:t>
            </a:r>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9</a:t>
            </a:fld>
            <a:endParaRPr lang="en-US"/>
          </a:p>
        </p:txBody>
      </p:sp>
    </p:spTree>
    <p:extLst>
      <p:ext uri="{BB962C8B-B14F-4D97-AF65-F5344CB8AC3E}">
        <p14:creationId xmlns:p14="http://schemas.microsoft.com/office/powerpoint/2010/main" val="232879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Alfred E. Mathews, a veteran of the 31st Ohio Volunteers in the Civil War, and famous for his on-the-spot drawings of battle scenes, especially "The Siege of Vicksburg" (1863), was one of the first American artists to focus attention strictly on the scenic highlights of the West, with a book of sketches of the Colorado Rockies (1866), and another of views of mountains along the Union Pacific Railroad (1869).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Mathews was deeply moved by the scenery in the region that as recently as 1864 had become known as Montana Territory. He himself wrote of this particular vista:</a:t>
            </a:r>
          </a:p>
          <a:p>
            <a:endParaRPr lang="en-US" sz="1200" b="0" i="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“Nothing can exceed the grandeur of the mountain scenery of the upper Yellowstone. The view represents its exit from these mountains, as seen from a point three miles below, and thirty miles from Bozeman, in the Territory of Montana. At the time the sketch was made (1867) no white inhabitants lived in the valley below the canyon, but several mining camps had been established in the mountains along the river and some of its tributaries. In the foreground of the view two </a:t>
            </a:r>
            <a:r>
              <a:rPr lang="en-US" sz="1200" b="0" u="none" strike="noStrike" kern="1200" dirty="0">
                <a:solidFill>
                  <a:schemeClr val="tx1"/>
                </a:solidFill>
                <a:effectLst/>
                <a:latin typeface="+mn-lt"/>
                <a:ea typeface="+mn-ea"/>
                <a:cs typeface="+mn-cs"/>
                <a:hlinkClick r:id="rId3"/>
              </a:rPr>
              <a:t>antelopes</a:t>
            </a:r>
            <a:r>
              <a:rPr lang="en-US" sz="1200" b="0" kern="1200" dirty="0">
                <a:solidFill>
                  <a:schemeClr val="tx1"/>
                </a:solidFill>
                <a:effectLst/>
                <a:latin typeface="+mn-lt"/>
                <a:ea typeface="+mn-ea"/>
                <a:cs typeface="+mn-cs"/>
              </a:rPr>
              <a:t> are seen. These animals are quite numerous in the region, and during two days that the artist remained in the valley, he saw many large and small herds. Elk and mountain sheep also abound, and have frequently been seen in immense droves.”</a:t>
            </a: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10</a:t>
            </a:fld>
            <a:endParaRPr lang="en-US"/>
          </a:p>
        </p:txBody>
      </p:sp>
    </p:spTree>
    <p:extLst>
      <p:ext uri="{BB962C8B-B14F-4D97-AF65-F5344CB8AC3E}">
        <p14:creationId xmlns:p14="http://schemas.microsoft.com/office/powerpoint/2010/main" val="2446948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Two major events placed Paradise Valley and it’s bookends, Livingston and Gardiner, firmly on the map in the 1800s: railroads and tourism. The Northern Pacific Railroad’s strategic decision to locate its locomotive repair shops here. The shops grew to become the largest such facility between Seattle and Saint Paul. At one point the railroad industry employed 2,200 in Livingston, and it was primarily due to the influx of materials and burgeoning opportunity that the impressive buildings one finds in Livingston today came into existence.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now abandoned railway line runs from Livingston south to Gardiner at the north entrance to Yellowstone National Park. The line was first completed from Livingston to Cinnabar in 1883 by the Rocky Mountain Railroad of Montana and leased to the Northern Pacific Railroad. In 1898, it was sold outright to the NP who then extended it to Gardiner in 1903.</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before railroads, there were roads. Before roads, trails. Before humans, there were animals. Perhaps the most famous “road builder” was "Yankee Jim“, Jim George who in 1872 and blasted a path through the canyon's west side, opening the first road to Yellowstone National Park. He charged a fee to those who used it and provided a roadhouse for the visitors. </a:t>
            </a:r>
            <a:r>
              <a:rPr lang="en-US" sz="1200" b="0" i="1" kern="1200" dirty="0">
                <a:solidFill>
                  <a:schemeClr val="tx1"/>
                </a:solidFill>
                <a:effectLst/>
                <a:latin typeface="+mn-lt"/>
                <a:ea typeface="+mn-ea"/>
                <a:cs typeface="+mn-cs"/>
              </a:rPr>
              <a:t>Yankee Jim was a garrulous man who must have met thousands of tourists after he began collecting tolls in 1873. In 1883 the railroad took over Yankee Jim’s road bed, although they did build a bypass for him. Even after the county took over the road 1887, travelers continued to stop by Yankee Jim’s. In 1889 when British author Rudyard Kipling visited Yellowstone, a spur of the Northern Pacific carried passengers from Livingston, Montana, to the edge of the Park. But Kipling heeded advice from a fellow passenger and stopped to visit Yankee Jim George, the legendary operator of a toll road than ran through the canyon that still bears his name.</a:t>
            </a:r>
            <a:r>
              <a:rPr lang="en-US"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“…as regarded the merits of that particular reach of the Yellowstone. He said it was alive with trout. It was. I fished it from noon till twilight, and the fish bit at the brown hook as though never a fat trout-fly had fallen on the water. From pebbly beaches, quivering in the heat-haze where the foot caught on stumps cut foursquare by the chisel-tooth of the beaver; past the fringe of the water-willow crowded with the breeding trout-fly and alive with toads and water-snakes; over the drifted timber to the grateful shadow of big trees that darkened the holes where the fattest fish lay, I worked for seven hours. The mountain flanks on either side of the valley gave back the heat as the desert gives it, and the dry sand by the railway track, where I found a rattlesnake, was hot-iron to the touch. But the trout did not care for the heat. They breasted the boiling river for my fly and they got it. I simply dare not give my bag. At the fortieth trout I gave up counting, and I had reached the fortieth in less than two hours. They were small fish—not one over two pounds—but they fought like small tigers, and I lost three flies before I could understand their methods of escape. Ye gods! That was fishing.”</a:t>
            </a:r>
          </a:p>
          <a:p>
            <a:pPr fontAlgn="base"/>
            <a:r>
              <a:rPr lang="en-US" sz="1200" b="0" i="0" kern="1200" dirty="0">
                <a:solidFill>
                  <a:schemeClr val="tx1"/>
                </a:solidFill>
                <a:effectLst/>
                <a:latin typeface="+mn-lt"/>
                <a:ea typeface="+mn-ea"/>
                <a:cs typeface="+mn-cs"/>
              </a:rPr>
              <a:t>— Excerpt from  </a:t>
            </a:r>
            <a:r>
              <a:rPr lang="en-US" sz="1200" b="0" i="1" kern="1200" dirty="0" err="1">
                <a:solidFill>
                  <a:schemeClr val="tx1"/>
                </a:solidFill>
                <a:effectLst/>
                <a:latin typeface="+mn-lt"/>
                <a:ea typeface="+mn-ea"/>
                <a:cs typeface="+mn-cs"/>
              </a:rPr>
              <a:t>From</a:t>
            </a:r>
            <a:r>
              <a:rPr lang="en-US" sz="1200" b="0" i="1" kern="1200" dirty="0">
                <a:solidFill>
                  <a:schemeClr val="tx1"/>
                </a:solidFill>
                <a:effectLst/>
                <a:latin typeface="+mn-lt"/>
                <a:ea typeface="+mn-ea"/>
                <a:cs typeface="+mn-cs"/>
              </a:rPr>
              <a:t> Sea to Sea: Letters of Travel</a:t>
            </a:r>
            <a:r>
              <a:rPr lang="en-US" sz="1200" b="0" i="0" kern="1200" dirty="0">
                <a:solidFill>
                  <a:schemeClr val="tx1"/>
                </a:solidFill>
                <a:effectLst/>
                <a:latin typeface="+mn-lt"/>
                <a:ea typeface="+mn-ea"/>
                <a:cs typeface="+mn-cs"/>
              </a:rPr>
              <a:t>, Volume Two, Rudyard Kipling, 1899. (Page 203−205).</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When President Roosevelt came to the park via the rails in 1903, he asked to have the crusty Yankee Jim, who still lived in the area, come meet him. The reply to the invitation was, "You know where I live Teddy." But before then, the trails were used by native people’s, preferring the western side of the Yellowstone all the way to Mammoth where it split and ended up on both sides of the continental divide.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11</a:t>
            </a:fld>
            <a:endParaRPr lang="en-US"/>
          </a:p>
        </p:txBody>
      </p:sp>
    </p:spTree>
    <p:extLst>
      <p:ext uri="{BB962C8B-B14F-4D97-AF65-F5344CB8AC3E}">
        <p14:creationId xmlns:p14="http://schemas.microsoft.com/office/powerpoint/2010/main" val="1835390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the best description of Paradise Valley I’ve ever seen is Thomas Wolfe’s description as he drove through in 1938 takes notes for his next masterpiece that never came to be due to his untimely death. Having just left Gardiner, and as he came out of Yankee Jim Canyon driving north, the valley opened before his eyes and he wrote two words:  “nude spaciousness” – Thomas Wolfe, A Western Journal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The second event was the creation of Yellowstone National Park and the arrival of tens of thousands of tourists to this northern gateway. This is where Yellowstone Park tourism began; not Wyoming or Jackson Hole. Hard to imagine, but once Northern Pacific completed its spur line south to the small town of Gardiner near the park’s boundary, as many as 30,000 Yellowstone visitors were known to travel on upwards of six trains daily in subsequent years, according to the brochure. The age of industrial tourism had begun.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Between the railroad’s arrival and Yellowstone’s protection, commercial growth of Livingston as a hub was inevitable and astounding beginning in 1882. Within twenty-seven years, banks, factories, merchant blocks and lumberyards exploded on the scene in a frenzy. To accommodate new arrivals, and the endless parade of tourists domestic and foreign, 13 hotels were built between 1883 and 1914 which lodged dignitaries and politicians from the New as well as the Old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F93199CD-3E1B-4AE6-990F-76F925F5EA9F}" type="slidenum">
              <a:rPr lang="en-US" smtClean="0"/>
              <a:t>13</a:t>
            </a:fld>
            <a:endParaRPr lang="en-US"/>
          </a:p>
        </p:txBody>
      </p:sp>
    </p:spTree>
    <p:extLst>
      <p:ext uri="{BB962C8B-B14F-4D97-AF65-F5344CB8AC3E}">
        <p14:creationId xmlns:p14="http://schemas.microsoft.com/office/powerpoint/2010/main" val="714696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11" name="Picture 10" descr="A body of water with a mountain in the background&#10;&#10;Description generated with very high confidence">
            <a:extLst>
              <a:ext uri="{FF2B5EF4-FFF2-40B4-BE49-F238E27FC236}">
                <a16:creationId xmlns:a16="http://schemas.microsoft.com/office/drawing/2014/main" id="{0AD86AA2-8366-4538-AC52-7C3D287A5AB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03"/>
          <a:stretch/>
        </p:blipFill>
        <p:spPr>
          <a:xfrm>
            <a:off x="0" y="0"/>
            <a:ext cx="4717355" cy="6858000"/>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192788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158" y="2160589"/>
            <a:ext cx="418294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8645" y="2160590"/>
            <a:ext cx="418294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AB2FDF-E66D-4167-9686-938E2E445631}" type="datetimeFigureOut">
              <a:rPr lang="en-US" smtClean="0"/>
              <a:t>10/30/2018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1752F-2BA3-447A-A55A-5045F89AF757}" type="slidenum">
              <a:rPr lang="en-US" smtClean="0"/>
              <a:t>‹#›</a:t>
            </a:fld>
            <a:endParaRPr lang="en-US"/>
          </a:p>
        </p:txBody>
      </p:sp>
    </p:spTree>
    <p:extLst>
      <p:ext uri="{BB962C8B-B14F-4D97-AF65-F5344CB8AC3E}">
        <p14:creationId xmlns:p14="http://schemas.microsoft.com/office/powerpoint/2010/main" val="242007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158" y="609600"/>
            <a:ext cx="859442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AB2FDF-E66D-4167-9686-938E2E445631}" type="datetimeFigureOut">
              <a:rPr lang="en-US" smtClean="0"/>
              <a:t>10/30/2018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1752F-2BA3-447A-A55A-5045F89AF757}" type="slidenum">
              <a:rPr lang="en-US" smtClean="0"/>
              <a:t>‹#›</a:t>
            </a:fld>
            <a:endParaRPr lang="en-US"/>
          </a:p>
        </p:txBody>
      </p:sp>
    </p:spTree>
    <p:extLst>
      <p:ext uri="{BB962C8B-B14F-4D97-AF65-F5344CB8AC3E}">
        <p14:creationId xmlns:p14="http://schemas.microsoft.com/office/powerpoint/2010/main" val="3415150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1" y="6356351"/>
            <a:ext cx="2844059" cy="365125"/>
          </a:xfrm>
          <a:prstGeom prst="rect">
            <a:avLst/>
          </a:prstGeom>
        </p:spPr>
        <p:txBody>
          <a:bodyPr/>
          <a:lstStyle>
            <a:lvl1pPr fontAlgn="auto">
              <a:spcBef>
                <a:spcPts val="0"/>
              </a:spcBef>
              <a:spcAft>
                <a:spcPts val="0"/>
              </a:spcAft>
              <a:defRPr>
                <a:latin typeface="+mn-lt"/>
              </a:defRPr>
            </a:lvl1pPr>
          </a:lstStyle>
          <a:p>
            <a:pPr>
              <a:defRPr/>
            </a:pPr>
            <a:fld id="{F2E884AF-367D-4DDD-9CA9-CC9217EB444A}" type="datetimeFigureOut">
              <a:rPr lang="en-US">
                <a:solidFill>
                  <a:prstClr val="black"/>
                </a:solidFill>
              </a:rPr>
              <a:pPr>
                <a:defRPr/>
              </a:pPr>
              <a:t>10/30/2018</a:t>
            </a:fld>
            <a:endParaRPr lang="en-US">
              <a:solidFill>
                <a:prstClr val="black"/>
              </a:solidFill>
            </a:endParaRPr>
          </a:p>
        </p:txBody>
      </p:sp>
      <p:sp>
        <p:nvSpPr>
          <p:cNvPr id="3" name="Footer Placeholder 2"/>
          <p:cNvSpPr>
            <a:spLocks noGrp="1"/>
          </p:cNvSpPr>
          <p:nvPr>
            <p:ph type="ftr" sz="quarter" idx="11"/>
          </p:nvPr>
        </p:nvSpPr>
        <p:spPr>
          <a:xfrm>
            <a:off x="4164515" y="6356351"/>
            <a:ext cx="3859795"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a:xfrm>
            <a:off x="8735325" y="6356351"/>
            <a:ext cx="2844059" cy="365125"/>
          </a:xfrm>
          <a:prstGeom prst="rect">
            <a:avLst/>
          </a:prstGeom>
        </p:spPr>
        <p:txBody>
          <a:bodyPr/>
          <a:lstStyle>
            <a:lvl1pPr fontAlgn="auto">
              <a:spcBef>
                <a:spcPts val="0"/>
              </a:spcBef>
              <a:spcAft>
                <a:spcPts val="0"/>
              </a:spcAft>
              <a:defRPr>
                <a:latin typeface="+mn-lt"/>
              </a:defRPr>
            </a:lvl1pPr>
          </a:lstStyle>
          <a:p>
            <a:pPr>
              <a:defRPr/>
            </a:pPr>
            <a:fld id="{B77B6456-305E-45CA-9817-E24BEBA9400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244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3212" y="228600"/>
            <a:ext cx="11658600" cy="609600"/>
          </a:xfrm>
        </p:spPr>
        <p:txBody>
          <a:bodyPr/>
          <a:lstStyle/>
          <a:p>
            <a:r>
              <a:rPr lang="en-US" dirty="0"/>
              <a:t>Click to edit Master title style</a:t>
            </a:r>
            <a:endParaRPr dirty="0"/>
          </a:p>
        </p:txBody>
      </p:sp>
      <p:sp>
        <p:nvSpPr>
          <p:cNvPr id="3" name="Content Placeholder 2"/>
          <p:cNvSpPr>
            <a:spLocks noGrp="1"/>
          </p:cNvSpPr>
          <p:nvPr>
            <p:ph idx="1"/>
          </p:nvPr>
        </p:nvSpPr>
        <p:spPr>
          <a:xfrm>
            <a:off x="684212" y="1143000"/>
            <a:ext cx="11201400" cy="5087371"/>
          </a:xfrm>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10000">
              <a:srgbClr val="06171C">
                <a:alpha val="95000"/>
              </a:srgbClr>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9413" y="228600"/>
            <a:ext cx="11201402" cy="6096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2" y="1066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2" y="1905000"/>
            <a:ext cx="4416552" cy="43434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21262" y="1066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21262" y="1905000"/>
            <a:ext cx="4416552" cy="43434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8" name="Rectangle 7"/>
          <p:cNvSpPr/>
          <p:nvPr/>
        </p:nvSpPr>
        <p:spPr>
          <a:xfrm>
            <a:off x="1164441" y="1029960"/>
            <a:ext cx="5597476" cy="5550918"/>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1293812" y="1170678"/>
            <a:ext cx="5334000" cy="526948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2" name="Title 1"/>
          <p:cNvSpPr>
            <a:spLocks noGrp="1"/>
          </p:cNvSpPr>
          <p:nvPr>
            <p:ph type="title"/>
          </p:nvPr>
        </p:nvSpPr>
        <p:spPr>
          <a:xfrm>
            <a:off x="379412" y="270544"/>
            <a:ext cx="11580591" cy="602454"/>
          </a:xfrm>
        </p:spPr>
        <p:txBody>
          <a:bodyPr anchor="b">
            <a:normAutofit/>
          </a:bodyPr>
          <a:lstStyle>
            <a:lvl1pPr algn="l">
              <a:lnSpc>
                <a:spcPct val="80000"/>
              </a:lnSpc>
              <a:defRPr sz="3600" b="0" i="0" baseline="0">
                <a:solidFill>
                  <a:schemeClr val="tx1"/>
                </a:solidFill>
              </a:defRPr>
            </a:lvl1pPr>
          </a:lstStyle>
          <a:p>
            <a:r>
              <a:rPr lang="en-US" dirty="0"/>
              <a:t>Click to edit Master title style</a:t>
            </a:r>
            <a:endParaRPr dirty="0"/>
          </a:p>
        </p:txBody>
      </p:sp>
      <p:sp>
        <p:nvSpPr>
          <p:cNvPr id="7" name="Content Placeholder 3"/>
          <p:cNvSpPr>
            <a:spLocks noGrp="1"/>
          </p:cNvSpPr>
          <p:nvPr>
            <p:ph sz="half" idx="2"/>
          </p:nvPr>
        </p:nvSpPr>
        <p:spPr>
          <a:xfrm>
            <a:off x="7008811" y="1170678"/>
            <a:ext cx="4724401" cy="5040882"/>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37596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p:nvSpPr>
        <p:spPr>
          <a:xfrm>
            <a:off x="6297884" y="1266368"/>
            <a:ext cx="5359127" cy="521063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p:cNvSpPr>
            <a:spLocks noGrp="1"/>
          </p:cNvSpPr>
          <p:nvPr>
            <p:ph type="pic" idx="1"/>
          </p:nvPr>
        </p:nvSpPr>
        <p:spPr>
          <a:xfrm>
            <a:off x="6475412" y="1447800"/>
            <a:ext cx="4942942" cy="4805934"/>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2" name="Title 1"/>
          <p:cNvSpPr>
            <a:spLocks noGrp="1"/>
          </p:cNvSpPr>
          <p:nvPr>
            <p:ph type="title"/>
          </p:nvPr>
        </p:nvSpPr>
        <p:spPr>
          <a:xfrm>
            <a:off x="303212" y="270544"/>
            <a:ext cx="11656791" cy="602454"/>
          </a:xfrm>
        </p:spPr>
        <p:txBody>
          <a:bodyPr anchor="b">
            <a:normAutofit/>
          </a:bodyPr>
          <a:lstStyle>
            <a:lvl1pPr algn="l">
              <a:lnSpc>
                <a:spcPct val="80000"/>
              </a:lnSpc>
              <a:defRPr sz="3600" b="0" i="0" baseline="0">
                <a:solidFill>
                  <a:schemeClr val="tx1"/>
                </a:solidFill>
              </a:defRPr>
            </a:lvl1pPr>
          </a:lstStyle>
          <a:p>
            <a:r>
              <a:rPr lang="en-US" dirty="0"/>
              <a:t>Click to edit Master title style</a:t>
            </a:r>
            <a:endParaRPr dirty="0"/>
          </a:p>
        </p:txBody>
      </p:sp>
      <p:sp>
        <p:nvSpPr>
          <p:cNvPr id="9" name="Rectangle 8"/>
          <p:cNvSpPr/>
          <p:nvPr userDrawn="1"/>
        </p:nvSpPr>
        <p:spPr>
          <a:xfrm>
            <a:off x="592943" y="1266368"/>
            <a:ext cx="5359127" cy="521063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Picture Placeholder 2"/>
          <p:cNvSpPr>
            <a:spLocks noGrp="1"/>
          </p:cNvSpPr>
          <p:nvPr>
            <p:ph type="pic" idx="13"/>
          </p:nvPr>
        </p:nvSpPr>
        <p:spPr>
          <a:xfrm>
            <a:off x="770471" y="1447800"/>
            <a:ext cx="4942942" cy="4805934"/>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3212" y="270544"/>
            <a:ext cx="11656791" cy="602454"/>
          </a:xfrm>
        </p:spPr>
        <p:txBody>
          <a:bodyPr anchor="b">
            <a:normAutofit/>
          </a:bodyPr>
          <a:lstStyle>
            <a:lvl1pPr algn="l">
              <a:lnSpc>
                <a:spcPct val="80000"/>
              </a:lnSpc>
              <a:defRPr sz="3600" b="0" i="0" baseline="0">
                <a:solidFill>
                  <a:schemeClr val="tx1"/>
                </a:solidFill>
              </a:defRPr>
            </a:lvl1pPr>
          </a:lstStyle>
          <a:p>
            <a:r>
              <a:rPr lang="en-US" dirty="0"/>
              <a:t>Click to edit Master title style</a:t>
            </a:r>
            <a:endParaRPr dirty="0"/>
          </a:p>
        </p:txBody>
      </p:sp>
      <p:sp>
        <p:nvSpPr>
          <p:cNvPr id="9" name="Rectangle 8"/>
          <p:cNvSpPr/>
          <p:nvPr userDrawn="1"/>
        </p:nvSpPr>
        <p:spPr>
          <a:xfrm>
            <a:off x="291884" y="1745137"/>
            <a:ext cx="3780211" cy="4116613"/>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Picture Placeholder 2"/>
          <p:cNvSpPr>
            <a:spLocks noGrp="1"/>
          </p:cNvSpPr>
          <p:nvPr>
            <p:ph type="pic" idx="13"/>
          </p:nvPr>
        </p:nvSpPr>
        <p:spPr>
          <a:xfrm>
            <a:off x="456421" y="1905000"/>
            <a:ext cx="3486644" cy="3796885"/>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2" name="Rectangle 11">
            <a:extLst>
              <a:ext uri="{FF2B5EF4-FFF2-40B4-BE49-F238E27FC236}">
                <a16:creationId xmlns:a16="http://schemas.microsoft.com/office/drawing/2014/main" id="{AF6B7D59-C414-4512-8DA1-E7D29D66CC34}"/>
              </a:ext>
            </a:extLst>
          </p:cNvPr>
          <p:cNvSpPr/>
          <p:nvPr userDrawn="1"/>
        </p:nvSpPr>
        <p:spPr>
          <a:xfrm>
            <a:off x="4255215" y="1745137"/>
            <a:ext cx="3780211" cy="4116613"/>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2">
            <a:extLst>
              <a:ext uri="{FF2B5EF4-FFF2-40B4-BE49-F238E27FC236}">
                <a16:creationId xmlns:a16="http://schemas.microsoft.com/office/drawing/2014/main" id="{F324B563-DAE6-42E7-B39B-DC1095233D06}"/>
              </a:ext>
            </a:extLst>
          </p:cNvPr>
          <p:cNvSpPr>
            <a:spLocks noGrp="1"/>
          </p:cNvSpPr>
          <p:nvPr>
            <p:ph type="pic" idx="14"/>
          </p:nvPr>
        </p:nvSpPr>
        <p:spPr>
          <a:xfrm>
            <a:off x="4419752" y="1905000"/>
            <a:ext cx="3486644" cy="3796885"/>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Rectangle 13">
            <a:extLst>
              <a:ext uri="{FF2B5EF4-FFF2-40B4-BE49-F238E27FC236}">
                <a16:creationId xmlns:a16="http://schemas.microsoft.com/office/drawing/2014/main" id="{28B52910-C764-4659-A00C-6C09ED2D2C92}"/>
              </a:ext>
            </a:extLst>
          </p:cNvPr>
          <p:cNvSpPr/>
          <p:nvPr userDrawn="1"/>
        </p:nvSpPr>
        <p:spPr>
          <a:xfrm>
            <a:off x="8198375" y="1745137"/>
            <a:ext cx="3780211" cy="4116613"/>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Picture Placeholder 2">
            <a:extLst>
              <a:ext uri="{FF2B5EF4-FFF2-40B4-BE49-F238E27FC236}">
                <a16:creationId xmlns:a16="http://schemas.microsoft.com/office/drawing/2014/main" id="{15913CEB-7D4B-4C73-826C-7B3AA24B7A01}"/>
              </a:ext>
            </a:extLst>
          </p:cNvPr>
          <p:cNvSpPr>
            <a:spLocks noGrp="1"/>
          </p:cNvSpPr>
          <p:nvPr>
            <p:ph type="pic" idx="15"/>
          </p:nvPr>
        </p:nvSpPr>
        <p:spPr>
          <a:xfrm>
            <a:off x="8362912" y="1905000"/>
            <a:ext cx="3486644" cy="3796885"/>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extLst>
      <p:ext uri="{BB962C8B-B14F-4D97-AF65-F5344CB8AC3E}">
        <p14:creationId xmlns:p14="http://schemas.microsoft.com/office/powerpoint/2010/main" val="196589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3212" y="262179"/>
            <a:ext cx="11656791" cy="587214"/>
          </a:xfrm>
        </p:spPr>
        <p:txBody>
          <a:bodyPr anchor="b">
            <a:normAutofit/>
          </a:bodyPr>
          <a:lstStyle>
            <a:lvl1pPr algn="l">
              <a:lnSpc>
                <a:spcPct val="80000"/>
              </a:lnSpc>
              <a:defRPr sz="3600" b="0" i="0" baseline="0">
                <a:solidFill>
                  <a:schemeClr val="tx1"/>
                </a:solidFill>
              </a:defRPr>
            </a:lvl1pPr>
          </a:lstStyle>
          <a:p>
            <a:r>
              <a:rPr lang="en-US" dirty="0"/>
              <a:t>Click to edit Master title style</a:t>
            </a:r>
            <a:endParaRPr dirty="0"/>
          </a:p>
        </p:txBody>
      </p:sp>
      <p:sp>
        <p:nvSpPr>
          <p:cNvPr id="9" name="Rectangle 8"/>
          <p:cNvSpPr/>
          <p:nvPr userDrawn="1"/>
        </p:nvSpPr>
        <p:spPr>
          <a:xfrm>
            <a:off x="1337976" y="1143000"/>
            <a:ext cx="9500162" cy="5334000"/>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Picture Placeholder 2"/>
          <p:cNvSpPr>
            <a:spLocks noGrp="1"/>
          </p:cNvSpPr>
          <p:nvPr>
            <p:ph type="pic" idx="13"/>
          </p:nvPr>
        </p:nvSpPr>
        <p:spPr>
          <a:xfrm>
            <a:off x="1515503" y="1295400"/>
            <a:ext cx="9157818" cy="5029200"/>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36354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a:xfrm>
            <a:off x="10590210" y="6397057"/>
            <a:ext cx="1066802" cy="276228"/>
          </a:xfrm>
          <a:prstGeom prst="rect">
            <a:avLst/>
          </a:prstGeom>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114" y="228601"/>
            <a:ext cx="11149013" cy="757131"/>
          </a:xfrm>
        </p:spPr>
        <p:txBody>
          <a:bodyPr/>
          <a:lstStyle/>
          <a:p>
            <a:r>
              <a:rPr lang="en-US"/>
              <a:t>Click to edit Master title style</a:t>
            </a:r>
            <a:endParaRPr lang="en-US" dirty="0"/>
          </a:p>
        </p:txBody>
      </p:sp>
      <p:sp>
        <p:nvSpPr>
          <p:cNvPr id="5" name="Text Placeholder 4"/>
          <p:cNvSpPr>
            <a:spLocks noGrp="1"/>
          </p:cNvSpPr>
          <p:nvPr>
            <p:ph type="body" sz="quarter" idx="10"/>
          </p:nvPr>
        </p:nvSpPr>
        <p:spPr>
          <a:xfrm>
            <a:off x="519114" y="1447803"/>
            <a:ext cx="11149013" cy="20005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3844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303212" y="228600"/>
            <a:ext cx="11582400" cy="609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608012" y="1143000"/>
            <a:ext cx="11049000" cy="50873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9" r:id="rId4"/>
    <p:sldLayoutId id="2147483657" r:id="rId5"/>
    <p:sldLayoutId id="2147483680" r:id="rId6"/>
    <p:sldLayoutId id="2147483658" r:id="rId7"/>
    <p:sldLayoutId id="2147483651" r:id="rId8"/>
    <p:sldLayoutId id="2147483679" r:id="rId9"/>
    <p:sldLayoutId id="2147483675" r:id="rId10"/>
    <p:sldLayoutId id="2147483681" r:id="rId11"/>
    <p:sldLayoutId id="2147483682" r:id="rId12"/>
    <p:sldLayoutId id="214748368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tiff"/><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65.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upperyellowstone.org/"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jpe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jpeg"/><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customXml" Target="../ink/ink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21.xml"/><Relationship Id="rId7" Type="http://schemas.openxmlformats.org/officeDocument/2006/relationships/image" Target="../media/image69.jpe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68.jpeg"/><Relationship Id="rId5" Type="http://schemas.openxmlformats.org/officeDocument/2006/relationships/image" Target="../media/image59.jpeg"/><Relationship Id="rId4" Type="http://schemas.openxmlformats.org/officeDocument/2006/relationships/image" Target="../media/image65.jpeg"/><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wmf"/><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5.jpeg"/><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77.png"/><Relationship Id="rId11" Type="http://schemas.openxmlformats.org/officeDocument/2006/relationships/image" Target="../media/image74.png"/><Relationship Id="rId5" Type="http://schemas.openxmlformats.org/officeDocument/2006/relationships/image" Target="../media/image76.jpeg"/><Relationship Id="rId10" Type="http://schemas.openxmlformats.org/officeDocument/2006/relationships/oleObject" Target="../embeddings/oleObject4.bin"/><Relationship Id="rId4" Type="http://schemas.openxmlformats.org/officeDocument/2006/relationships/image" Target="../media/image71.wmf"/><Relationship Id="rId9"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81.png"/><Relationship Id="rId4" Type="http://schemas.openxmlformats.org/officeDocument/2006/relationships/image" Target="../media/image80.jpeg"/><Relationship Id="rId9"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0.jpeg"/><Relationship Id="rId5" Type="http://schemas.openxmlformats.org/officeDocument/2006/relationships/image" Target="../media/image59.jpe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jpeg"/><Relationship Id="rId7"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100.jpeg"/><Relationship Id="rId4" Type="http://schemas.openxmlformats.org/officeDocument/2006/relationships/image" Target="../media/image9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03.jpeg"/><Relationship Id="rId5" Type="http://schemas.openxmlformats.org/officeDocument/2006/relationships/image" Target="../media/image102.emf"/><Relationship Id="rId4" Type="http://schemas.openxmlformats.org/officeDocument/2006/relationships/image" Target="../media/image101.jpe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06.jpeg"/><Relationship Id="rId5" Type="http://schemas.openxmlformats.org/officeDocument/2006/relationships/image" Target="../media/image105.emf"/><Relationship Id="rId4" Type="http://schemas.openxmlformats.org/officeDocument/2006/relationships/image" Target="../media/image59.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gif"/></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5400" dirty="0"/>
              <a:t>The</a:t>
            </a:r>
            <a:br>
              <a:rPr lang="en-US" sz="5400" dirty="0"/>
            </a:br>
            <a:r>
              <a:rPr lang="en-US" sz="5400" dirty="0"/>
              <a:t>Upper Yellowstone Watershed</a:t>
            </a:r>
          </a:p>
        </p:txBody>
      </p:sp>
      <p:sp>
        <p:nvSpPr>
          <p:cNvPr id="4" name="Subtitle 3"/>
          <p:cNvSpPr>
            <a:spLocks noGrp="1"/>
          </p:cNvSpPr>
          <p:nvPr>
            <p:ph type="subTitle" idx="1"/>
          </p:nvPr>
        </p:nvSpPr>
        <p:spPr/>
        <p:txBody>
          <a:bodyPr>
            <a:normAutofit fontScale="85000" lnSpcReduction="10000"/>
          </a:bodyPr>
          <a:lstStyle/>
          <a:p>
            <a:r>
              <a:rPr lang="it-IT" dirty="0"/>
              <a:t>Key data points on the historical context, land use &amp; economics, groundwater, surface water, climate, and water use</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75E5A-5EE0-4701-8DAC-41B1EB4C27F0}"/>
              </a:ext>
            </a:extLst>
          </p:cNvPr>
          <p:cNvSpPr>
            <a:spLocks noGrp="1"/>
          </p:cNvSpPr>
          <p:nvPr>
            <p:ph type="title"/>
          </p:nvPr>
        </p:nvSpPr>
        <p:spPr/>
        <p:txBody>
          <a:bodyPr/>
          <a:lstStyle/>
          <a:p>
            <a:r>
              <a:rPr lang="en-US" dirty="0"/>
              <a:t>1867</a:t>
            </a:r>
          </a:p>
        </p:txBody>
      </p:sp>
      <p:pic>
        <p:nvPicPr>
          <p:cNvPr id="4098" name="Picture 2" descr="black and white sketch of large river entering the mountains">
            <a:extLst>
              <a:ext uri="{FF2B5EF4-FFF2-40B4-BE49-F238E27FC236}">
                <a16:creationId xmlns:a16="http://schemas.microsoft.com/office/drawing/2014/main" id="{433F79B7-965C-425C-BBA4-D5DAC1C44EB2}"/>
              </a:ext>
            </a:extLst>
          </p:cNvPr>
          <p:cNvPicPr>
            <a:picLocks noGrp="1" noChangeAspect="1" noChangeArrowheads="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64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750AA-E6FF-4559-B5FE-EAF685729650}"/>
              </a:ext>
            </a:extLst>
          </p:cNvPr>
          <p:cNvSpPr>
            <a:spLocks noGrp="1"/>
          </p:cNvSpPr>
          <p:nvPr>
            <p:ph type="title"/>
          </p:nvPr>
        </p:nvSpPr>
        <p:spPr/>
        <p:txBody>
          <a:bodyPr/>
          <a:lstStyle/>
          <a:p>
            <a:r>
              <a:rPr lang="en-US" dirty="0"/>
              <a:t>Snowpack Trends &amp; Projections</a:t>
            </a:r>
          </a:p>
        </p:txBody>
      </p:sp>
      <p:sp>
        <p:nvSpPr>
          <p:cNvPr id="4" name="TextBox 3">
            <a:extLst>
              <a:ext uri="{FF2B5EF4-FFF2-40B4-BE49-F238E27FC236}">
                <a16:creationId xmlns:a16="http://schemas.microsoft.com/office/drawing/2014/main" id="{6E3AA1CC-4A57-45D5-B60F-61BA36C35609}"/>
              </a:ext>
            </a:extLst>
          </p:cNvPr>
          <p:cNvSpPr txBox="1"/>
          <p:nvPr/>
        </p:nvSpPr>
        <p:spPr>
          <a:xfrm>
            <a:off x="1217612" y="6395446"/>
            <a:ext cx="4088290" cy="400110"/>
          </a:xfrm>
          <a:prstGeom prst="rect">
            <a:avLst/>
          </a:prstGeom>
          <a:noFill/>
        </p:spPr>
        <p:txBody>
          <a:bodyPr wrap="square" rtlCol="0">
            <a:spAutoFit/>
          </a:bodyPr>
          <a:lstStyle/>
          <a:p>
            <a:r>
              <a:rPr lang="en-US" sz="2000" dirty="0"/>
              <a:t>Mote and Sharp 2016</a:t>
            </a:r>
          </a:p>
        </p:txBody>
      </p:sp>
      <p:sp>
        <p:nvSpPr>
          <p:cNvPr id="5" name="TextBox 4">
            <a:extLst>
              <a:ext uri="{FF2B5EF4-FFF2-40B4-BE49-F238E27FC236}">
                <a16:creationId xmlns:a16="http://schemas.microsoft.com/office/drawing/2014/main" id="{6612C148-F339-4EDF-A6B1-CBF9510CA9FD}"/>
              </a:ext>
            </a:extLst>
          </p:cNvPr>
          <p:cNvSpPr txBox="1"/>
          <p:nvPr/>
        </p:nvSpPr>
        <p:spPr>
          <a:xfrm>
            <a:off x="684212" y="855406"/>
            <a:ext cx="4476162" cy="954107"/>
          </a:xfrm>
          <a:prstGeom prst="rect">
            <a:avLst/>
          </a:prstGeom>
          <a:noFill/>
        </p:spPr>
        <p:txBody>
          <a:bodyPr wrap="none" rtlCol="0">
            <a:spAutoFit/>
          </a:bodyPr>
          <a:lstStyle/>
          <a:p>
            <a:r>
              <a:rPr lang="en-US" sz="2800" dirty="0">
                <a:solidFill>
                  <a:srgbClr val="FF0000"/>
                </a:solidFill>
                <a:latin typeface="Helvetica Neue Light" panose="02000503000000020004" pitchFamily="2" charset="0"/>
                <a:ea typeface="Helvetica Neue Light" panose="02000503000000020004" pitchFamily="2" charset="0"/>
                <a:cs typeface="Helvetica Neue Light" panose="02000503000000020004" pitchFamily="2" charset="0"/>
              </a:rPr>
              <a:t>Red = declining snowpack</a:t>
            </a:r>
          </a:p>
          <a:p>
            <a:r>
              <a:rPr lang="en-US" sz="2800" dirty="0">
                <a:solidFill>
                  <a:srgbClr val="034BC5"/>
                </a:solidFill>
                <a:latin typeface="Helvetica Neue Light" panose="02000503000000020004" pitchFamily="2" charset="0"/>
                <a:ea typeface="Helvetica Neue Light" panose="02000503000000020004" pitchFamily="2" charset="0"/>
                <a:cs typeface="Helvetica Neue Light" panose="02000503000000020004" pitchFamily="2" charset="0"/>
              </a:rPr>
              <a:t>Blue = increasing snowpack</a:t>
            </a:r>
          </a:p>
        </p:txBody>
      </p:sp>
      <p:pic>
        <p:nvPicPr>
          <p:cNvPr id="6" name="Picture 5" descr="snowpack-figure1-2016.png">
            <a:extLst>
              <a:ext uri="{FF2B5EF4-FFF2-40B4-BE49-F238E27FC236}">
                <a16:creationId xmlns:a16="http://schemas.microsoft.com/office/drawing/2014/main" id="{F4E4355C-6CE7-4671-A9DA-297A17AC60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624" y="2230207"/>
            <a:ext cx="3229017" cy="4140658"/>
          </a:xfrm>
          <a:prstGeom prst="rect">
            <a:avLst/>
          </a:prstGeom>
          <a:ln w="38100" cmpd="sng">
            <a:solidFill>
              <a:schemeClr val="tx1"/>
            </a:solidFill>
          </a:ln>
        </p:spPr>
      </p:pic>
      <p:sp>
        <p:nvSpPr>
          <p:cNvPr id="7" name="TextBox 6">
            <a:extLst>
              <a:ext uri="{FF2B5EF4-FFF2-40B4-BE49-F238E27FC236}">
                <a16:creationId xmlns:a16="http://schemas.microsoft.com/office/drawing/2014/main" id="{BE84593D-1B8A-407D-8CBA-A3D1C41E0FCE}"/>
              </a:ext>
            </a:extLst>
          </p:cNvPr>
          <p:cNvSpPr txBox="1"/>
          <p:nvPr/>
        </p:nvSpPr>
        <p:spPr>
          <a:xfrm>
            <a:off x="1293812" y="5567190"/>
            <a:ext cx="1011815" cy="300210"/>
          </a:xfrm>
          <a:prstGeom prst="rect">
            <a:avLst/>
          </a:prstGeom>
          <a:noFill/>
        </p:spPr>
        <p:txBody>
          <a:bodyPr wrap="none" rtlCol="0">
            <a:spAutoFit/>
          </a:bodyPr>
          <a:lstStyle/>
          <a:p>
            <a:r>
              <a:rPr lang="en-US" sz="1351" dirty="0">
                <a:solidFill>
                  <a:schemeClr val="bg1"/>
                </a:solidFill>
              </a:rPr>
              <a:t>1955-2016</a:t>
            </a:r>
          </a:p>
        </p:txBody>
      </p:sp>
      <p:sp>
        <p:nvSpPr>
          <p:cNvPr id="8" name="TextBox 7">
            <a:extLst>
              <a:ext uri="{FF2B5EF4-FFF2-40B4-BE49-F238E27FC236}">
                <a16:creationId xmlns:a16="http://schemas.microsoft.com/office/drawing/2014/main" id="{32EAE594-5D25-4CB3-AEB0-0A3116D7F4A4}"/>
              </a:ext>
            </a:extLst>
          </p:cNvPr>
          <p:cNvSpPr txBox="1"/>
          <p:nvPr/>
        </p:nvSpPr>
        <p:spPr>
          <a:xfrm>
            <a:off x="1021715" y="1161933"/>
            <a:ext cx="3801155" cy="1015663"/>
          </a:xfrm>
          <a:prstGeom prst="rect">
            <a:avLst/>
          </a:prstGeom>
          <a:noFill/>
        </p:spPr>
        <p:txBody>
          <a:bodyPr vert="horz" wrap="square" rtlCol="0">
            <a:spAutoFit/>
          </a:bodyPr>
          <a:lstStyle/>
          <a:p>
            <a:endParaRPr lang="en-US" sz="3600" dirty="0">
              <a:latin typeface="Helvetica Neue Light" panose="02000503000000020004" pitchFamily="2" charset="0"/>
              <a:ea typeface="Helvetica Neue Light" panose="02000503000000020004" pitchFamily="2" charset="0"/>
              <a:cs typeface="Helvetica Neue Light" panose="02000503000000020004" pitchFamily="2" charset="0"/>
            </a:endParaRPr>
          </a:p>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20-80% decline in GYE</a:t>
            </a:r>
          </a:p>
        </p:txBody>
      </p:sp>
      <p:pic>
        <p:nvPicPr>
          <p:cNvPr id="9" name="Picture 8">
            <a:extLst>
              <a:ext uri="{FF2B5EF4-FFF2-40B4-BE49-F238E27FC236}">
                <a16:creationId xmlns:a16="http://schemas.microsoft.com/office/drawing/2014/main" id="{AB3C24F3-E2E6-42F4-9E1F-93B850C40D88}"/>
              </a:ext>
            </a:extLst>
          </p:cNvPr>
          <p:cNvPicPr>
            <a:picLocks noChangeAspect="1"/>
          </p:cNvPicPr>
          <p:nvPr/>
        </p:nvPicPr>
        <p:blipFill>
          <a:blip r:embed="rId3"/>
          <a:stretch>
            <a:fillRect/>
          </a:stretch>
        </p:blipFill>
        <p:spPr>
          <a:xfrm>
            <a:off x="4722812" y="2172353"/>
            <a:ext cx="7044572" cy="4304647"/>
          </a:xfrm>
          <a:prstGeom prst="rect">
            <a:avLst/>
          </a:prstGeom>
        </p:spPr>
      </p:pic>
    </p:spTree>
    <p:extLst>
      <p:ext uri="{BB962C8B-B14F-4D97-AF65-F5344CB8AC3E}">
        <p14:creationId xmlns:p14="http://schemas.microsoft.com/office/powerpoint/2010/main" val="155555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31C8-FA98-4D3F-8662-479FD696CA82}"/>
              </a:ext>
            </a:extLst>
          </p:cNvPr>
          <p:cNvSpPr>
            <a:spLocks noGrp="1"/>
          </p:cNvSpPr>
          <p:nvPr>
            <p:ph type="title"/>
          </p:nvPr>
        </p:nvSpPr>
        <p:spPr/>
        <p:txBody>
          <a:bodyPr/>
          <a:lstStyle/>
          <a:p>
            <a:r>
              <a:rPr lang="en-US" dirty="0"/>
              <a:t>GYE Climate Summary</a:t>
            </a:r>
          </a:p>
        </p:txBody>
      </p:sp>
      <p:sp>
        <p:nvSpPr>
          <p:cNvPr id="3" name="Content Placeholder 2">
            <a:extLst>
              <a:ext uri="{FF2B5EF4-FFF2-40B4-BE49-F238E27FC236}">
                <a16:creationId xmlns:a16="http://schemas.microsoft.com/office/drawing/2014/main" id="{0FFBD3B5-4B50-48F2-8AFA-F90F440F4637}"/>
              </a:ext>
            </a:extLst>
          </p:cNvPr>
          <p:cNvSpPr>
            <a:spLocks noGrp="1"/>
          </p:cNvSpPr>
          <p:nvPr>
            <p:ph idx="1"/>
          </p:nvPr>
        </p:nvSpPr>
        <p:spPr/>
        <p:txBody>
          <a:bodyPr/>
          <a:lstStyle/>
          <a:p>
            <a:pPr marL="0" indent="0">
              <a:spcBef>
                <a:spcPts val="1872"/>
              </a:spcBef>
              <a:buNone/>
            </a:pPr>
            <a:r>
              <a:rPr lang="en-US" u="sng" dirty="0">
                <a:latin typeface="Helvetica Neue Light" panose="02000503000000020004" pitchFamily="2" charset="0"/>
                <a:ea typeface="Helvetica Neue Light" panose="02000503000000020004" pitchFamily="2" charset="0"/>
                <a:cs typeface="Helvetica Neue Light" panose="02000503000000020004" pitchFamily="2" charset="0"/>
              </a:rPr>
              <a:t>Between 1950-2015:</a:t>
            </a:r>
          </a:p>
          <a:p>
            <a:pPr>
              <a:spcBef>
                <a:spcPts val="1872"/>
              </a:spcBef>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Average temperatures have risen 2-3°F.  Winter and springs have warmed the most.</a:t>
            </a:r>
          </a:p>
          <a:p>
            <a:pPr>
              <a:spcBef>
                <a:spcPts val="1872"/>
              </a:spcBef>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Growing seasons are 12 days longer.</a:t>
            </a:r>
          </a:p>
          <a:p>
            <a:pPr marL="347472">
              <a:spcBef>
                <a:spcPts val="1872"/>
              </a:spcBef>
              <a:spcAft>
                <a:spcPts val="600"/>
              </a:spcAft>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Slight changes in annual or seasonal precipitation.</a:t>
            </a:r>
          </a:p>
          <a:p>
            <a:pPr marL="0" indent="0">
              <a:spcBef>
                <a:spcPts val="1872"/>
              </a:spcBef>
              <a:buNone/>
            </a:pPr>
            <a:r>
              <a:rPr lang="en-US" u="sng" dirty="0">
                <a:latin typeface="Helvetica Neue Light" panose="02000503000000020004" pitchFamily="2" charset="0"/>
                <a:ea typeface="Helvetica Neue Light" panose="02000503000000020004" pitchFamily="2" charset="0"/>
                <a:cs typeface="Helvetica Neue Light" panose="02000503000000020004" pitchFamily="2" charset="0"/>
              </a:rPr>
              <a:t>Future: </a:t>
            </a:r>
          </a:p>
          <a:p>
            <a:pPr>
              <a:spcBef>
                <a:spcPts val="1872"/>
              </a:spcBef>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Additional warming of 4-6°F by 2050, ~9.5°F by 2100.</a:t>
            </a:r>
          </a:p>
          <a:p>
            <a:pPr>
              <a:spcBef>
                <a:spcPts val="1872"/>
              </a:spcBef>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Precipitation will increase slightly in winter, spring and fall, and slightly decrease in summer.</a:t>
            </a:r>
          </a:p>
        </p:txBody>
      </p:sp>
    </p:spTree>
    <p:extLst>
      <p:ext uri="{BB962C8B-B14F-4D97-AF65-F5344CB8AC3E}">
        <p14:creationId xmlns:p14="http://schemas.microsoft.com/office/powerpoint/2010/main" val="152070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5573F-B9E1-48B5-B150-73A6DBBE5945}"/>
              </a:ext>
            </a:extLst>
          </p:cNvPr>
          <p:cNvSpPr>
            <a:spLocks noGrp="1"/>
          </p:cNvSpPr>
          <p:nvPr>
            <p:ph type="title"/>
          </p:nvPr>
        </p:nvSpPr>
        <p:spPr/>
        <p:txBody>
          <a:bodyPr>
            <a:normAutofit/>
          </a:bodyPr>
          <a:lstStyle/>
          <a:p>
            <a:r>
              <a:rPr lang="en-US" dirty="0"/>
              <a:t>Sensitivity of Ag Production to Drought</a:t>
            </a:r>
          </a:p>
        </p:txBody>
      </p:sp>
      <p:pic>
        <p:nvPicPr>
          <p:cNvPr id="4" name="Picture 3">
            <a:extLst>
              <a:ext uri="{FF2B5EF4-FFF2-40B4-BE49-F238E27FC236}">
                <a16:creationId xmlns:a16="http://schemas.microsoft.com/office/drawing/2014/main" id="{86E72AB9-F526-4963-95F5-04CEF3DC66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05329" y="1752600"/>
            <a:ext cx="5491704" cy="3733800"/>
          </a:xfrm>
          <a:prstGeom prst="rect">
            <a:avLst/>
          </a:prstGeom>
        </p:spPr>
      </p:pic>
      <p:pic>
        <p:nvPicPr>
          <p:cNvPr id="5" name="Picture 4">
            <a:extLst>
              <a:ext uri="{FF2B5EF4-FFF2-40B4-BE49-F238E27FC236}">
                <a16:creationId xmlns:a16="http://schemas.microsoft.com/office/drawing/2014/main" id="{423F2481-4F4E-4F33-B4D5-C35C5700A6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1792" y="1752600"/>
            <a:ext cx="5644916" cy="3733800"/>
          </a:xfrm>
          <a:prstGeom prst="rect">
            <a:avLst/>
          </a:prstGeom>
        </p:spPr>
      </p:pic>
      <p:sp>
        <p:nvSpPr>
          <p:cNvPr id="6" name="TextBox 5">
            <a:extLst>
              <a:ext uri="{FF2B5EF4-FFF2-40B4-BE49-F238E27FC236}">
                <a16:creationId xmlns:a16="http://schemas.microsoft.com/office/drawing/2014/main" id="{EE2F9225-56B4-4EF3-B92D-0946323AB4B7}"/>
              </a:ext>
            </a:extLst>
          </p:cNvPr>
          <p:cNvSpPr txBox="1"/>
          <p:nvPr/>
        </p:nvSpPr>
        <p:spPr>
          <a:xfrm>
            <a:off x="5020125" y="1752600"/>
            <a:ext cx="907621" cy="369332"/>
          </a:xfrm>
          <a:prstGeom prst="rect">
            <a:avLst/>
          </a:prstGeom>
          <a:noFill/>
        </p:spPr>
        <p:txBody>
          <a:bodyPr wrap="none" rtlCol="0">
            <a:spAutoFit/>
          </a:bodyPr>
          <a:lstStyle/>
          <a:p>
            <a:r>
              <a:rPr lang="en-US" dirty="0">
                <a:solidFill>
                  <a:schemeClr val="bg1"/>
                </a:solidFill>
              </a:rPr>
              <a:t>Alfalfa</a:t>
            </a:r>
          </a:p>
        </p:txBody>
      </p:sp>
    </p:spTree>
    <p:extLst>
      <p:ext uri="{BB962C8B-B14F-4D97-AF65-F5344CB8AC3E}">
        <p14:creationId xmlns:p14="http://schemas.microsoft.com/office/powerpoint/2010/main" val="14150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BD007-4D68-4C28-B39D-3E142DA85D4D}"/>
              </a:ext>
            </a:extLst>
          </p:cNvPr>
          <p:cNvSpPr>
            <a:spLocks noGrp="1"/>
          </p:cNvSpPr>
          <p:nvPr>
            <p:ph type="title"/>
          </p:nvPr>
        </p:nvSpPr>
        <p:spPr/>
        <p:txBody>
          <a:bodyPr/>
          <a:lstStyle/>
          <a:p>
            <a:r>
              <a:rPr lang="en-US" dirty="0"/>
              <a:t>Agricultural Impacts</a:t>
            </a:r>
          </a:p>
        </p:txBody>
      </p:sp>
      <p:sp>
        <p:nvSpPr>
          <p:cNvPr id="3" name="Content Placeholder 2">
            <a:extLst>
              <a:ext uri="{FF2B5EF4-FFF2-40B4-BE49-F238E27FC236}">
                <a16:creationId xmlns:a16="http://schemas.microsoft.com/office/drawing/2014/main" id="{07F0CDB4-2B8B-423F-877E-7183AFA77ADC}"/>
              </a:ext>
            </a:extLst>
          </p:cNvPr>
          <p:cNvSpPr>
            <a:spLocks noGrp="1"/>
          </p:cNvSpPr>
          <p:nvPr>
            <p:ph idx="1"/>
          </p:nvPr>
        </p:nvSpPr>
        <p:spPr/>
        <p:txBody>
          <a:bodyPr/>
          <a:lstStyle/>
          <a:p>
            <a:r>
              <a:rPr lang="en-US" dirty="0"/>
              <a:t>Atmospheric aridity is increasing during growing season</a:t>
            </a:r>
          </a:p>
          <a:p>
            <a:r>
              <a:rPr lang="en-US" dirty="0"/>
              <a:t>Precipitation is decreasing during growing season</a:t>
            </a:r>
          </a:p>
          <a:p>
            <a:r>
              <a:rPr lang="en-US" dirty="0"/>
              <a:t>Length of inter-storm/rain periods is increasing</a:t>
            </a:r>
          </a:p>
          <a:p>
            <a:r>
              <a:rPr lang="en-US" dirty="0"/>
              <a:t>Park County is losing agricultural acreage allocated to wheat and barley</a:t>
            </a:r>
          </a:p>
          <a:p>
            <a:r>
              <a:rPr lang="en-US" dirty="0"/>
              <a:t>Agricultural land is mostly ranching (alfalfa – hay) – monoculture.</a:t>
            </a:r>
          </a:p>
          <a:p>
            <a:r>
              <a:rPr lang="en-US" dirty="0"/>
              <a:t>Park County production is very resilient to precipitation variability.</a:t>
            </a:r>
          </a:p>
          <a:p>
            <a:r>
              <a:rPr lang="en-US" dirty="0"/>
              <a:t>Irrigation is prevalent, which detaches ag from climate/weather cycles.</a:t>
            </a:r>
          </a:p>
        </p:txBody>
      </p:sp>
    </p:spTree>
    <p:extLst>
      <p:ext uri="{BB962C8B-B14F-4D97-AF65-F5344CB8AC3E}">
        <p14:creationId xmlns:p14="http://schemas.microsoft.com/office/powerpoint/2010/main" val="188529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C3003-0978-4777-A7DF-D747D923E30D}"/>
              </a:ext>
            </a:extLst>
          </p:cNvPr>
          <p:cNvSpPr>
            <a:spLocks noGrp="1"/>
          </p:cNvSpPr>
          <p:nvPr>
            <p:ph type="title"/>
          </p:nvPr>
        </p:nvSpPr>
        <p:spPr/>
        <p:txBody>
          <a:bodyPr/>
          <a:lstStyle/>
          <a:p>
            <a:r>
              <a:rPr lang="en-US" dirty="0"/>
              <a:t>Recreation &amp; Tourism Impacts</a:t>
            </a:r>
          </a:p>
        </p:txBody>
      </p:sp>
      <p:sp>
        <p:nvSpPr>
          <p:cNvPr id="3" name="Content Placeholder 2">
            <a:extLst>
              <a:ext uri="{FF2B5EF4-FFF2-40B4-BE49-F238E27FC236}">
                <a16:creationId xmlns:a16="http://schemas.microsoft.com/office/drawing/2014/main" id="{66F63CF6-89DA-4279-89D7-611ACEACC49F}"/>
              </a:ext>
            </a:extLst>
          </p:cNvPr>
          <p:cNvSpPr>
            <a:spLocks noGrp="1"/>
          </p:cNvSpPr>
          <p:nvPr>
            <p:ph idx="1"/>
          </p:nvPr>
        </p:nvSpPr>
        <p:spPr>
          <a:xfrm>
            <a:off x="684212" y="1143000"/>
            <a:ext cx="5867400" cy="5087371"/>
          </a:xfrm>
        </p:spPr>
        <p:txBody>
          <a:bodyPr>
            <a:normAutofit fontScale="85000" lnSpcReduction="20000"/>
          </a:bodyPr>
          <a:lstStyle/>
          <a:p>
            <a:r>
              <a:rPr lang="en-US" dirty="0"/>
              <a:t>Large fires have increased. Fire season is longer. Fires will increase (warmer weather &amp; past management policies in some areas)</a:t>
            </a:r>
          </a:p>
          <a:p>
            <a:r>
              <a:rPr lang="en-US" dirty="0"/>
              <a:t>Shortened winter season</a:t>
            </a:r>
          </a:p>
          <a:p>
            <a:pPr lvl="1"/>
            <a:r>
              <a:rPr lang="en-US" sz="2400" dirty="0"/>
              <a:t>Less stable snow conditions, more rain-on-snow events </a:t>
            </a:r>
          </a:p>
          <a:p>
            <a:pPr lvl="1"/>
            <a:r>
              <a:rPr lang="en-US" sz="2400" dirty="0"/>
              <a:t>Greater chance of flooding</a:t>
            </a:r>
          </a:p>
          <a:p>
            <a:pPr lvl="1"/>
            <a:r>
              <a:rPr lang="en-US" sz="2400" dirty="0"/>
              <a:t>Shoulder seasons are uncertain</a:t>
            </a:r>
          </a:p>
          <a:p>
            <a:r>
              <a:rPr lang="en-US" dirty="0"/>
              <a:t>Lengthened summer season</a:t>
            </a:r>
          </a:p>
          <a:p>
            <a:pPr lvl="1"/>
            <a:r>
              <a:rPr lang="en-US" sz="2400" dirty="0"/>
              <a:t>More visitors and infrastructure use</a:t>
            </a:r>
          </a:p>
          <a:p>
            <a:pPr lvl="1"/>
            <a:r>
              <a:rPr lang="en-US" sz="2400" dirty="0"/>
              <a:t>More wildlife-human interactions</a:t>
            </a:r>
          </a:p>
          <a:p>
            <a:pPr lvl="1"/>
            <a:r>
              <a:rPr lang="en-US" sz="2400" dirty="0"/>
              <a:t>More focus on aquatic activities</a:t>
            </a:r>
          </a:p>
          <a:p>
            <a:r>
              <a:rPr lang="en-US" dirty="0"/>
              <a:t>High water temperatures &amp; low flows</a:t>
            </a:r>
          </a:p>
          <a:p>
            <a:pPr lvl="1"/>
            <a:r>
              <a:rPr lang="en-US" sz="2400" dirty="0"/>
              <a:t>Yellowstone cutthroat vs non-natives </a:t>
            </a:r>
            <a:endParaRPr lang="en-US" dirty="0"/>
          </a:p>
          <a:p>
            <a:pPr lvl="1"/>
            <a:r>
              <a:rPr lang="en-US" sz="2400" dirty="0"/>
              <a:t>Fish diseases (e.g., whitefish kill on YSR)</a:t>
            </a:r>
          </a:p>
          <a:p>
            <a:pPr lvl="1"/>
            <a:r>
              <a:rPr lang="en-US" sz="2400" dirty="0"/>
              <a:t>Angling and boating restrictions</a:t>
            </a:r>
          </a:p>
          <a:p>
            <a:pPr marL="457200" lvl="1" indent="0">
              <a:buNone/>
            </a:pPr>
            <a:endParaRPr lang="en-US" sz="2400" dirty="0"/>
          </a:p>
          <a:p>
            <a:endParaRPr lang="en-US" dirty="0"/>
          </a:p>
          <a:p>
            <a:pPr marL="0" indent="0">
              <a:buNone/>
            </a:pPr>
            <a:endParaRPr lang="en-US" dirty="0"/>
          </a:p>
        </p:txBody>
      </p:sp>
      <p:pic>
        <p:nvPicPr>
          <p:cNvPr id="4" name="Picture 4" descr="Image result for increased fire in the west">
            <a:extLst>
              <a:ext uri="{FF2B5EF4-FFF2-40B4-BE49-F238E27FC236}">
                <a16:creationId xmlns:a16="http://schemas.microsoft.com/office/drawing/2014/main" id="{794EA41D-5D64-4BA9-A19D-67A7B953A7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24919" y="1147888"/>
            <a:ext cx="4497771" cy="508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46C1-77E6-4DEE-B0C1-BA9931EAF549}"/>
              </a:ext>
            </a:extLst>
          </p:cNvPr>
          <p:cNvSpPr>
            <a:spLocks noGrp="1"/>
          </p:cNvSpPr>
          <p:nvPr>
            <p:ph type="title"/>
          </p:nvPr>
        </p:nvSpPr>
        <p:spPr/>
        <p:txBody>
          <a:bodyPr/>
          <a:lstStyle/>
          <a:p>
            <a:r>
              <a:rPr lang="en-US" dirty="0"/>
              <a:t>Public Conversations to be Held</a:t>
            </a:r>
          </a:p>
        </p:txBody>
      </p:sp>
      <p:sp>
        <p:nvSpPr>
          <p:cNvPr id="3" name="Content Placeholder 2">
            <a:extLst>
              <a:ext uri="{FF2B5EF4-FFF2-40B4-BE49-F238E27FC236}">
                <a16:creationId xmlns:a16="http://schemas.microsoft.com/office/drawing/2014/main" id="{E3F537BC-E3B0-4CA6-8B17-D37013297F20}"/>
              </a:ext>
            </a:extLst>
          </p:cNvPr>
          <p:cNvSpPr>
            <a:spLocks noGrp="1"/>
          </p:cNvSpPr>
          <p:nvPr>
            <p:ph idx="1"/>
          </p:nvPr>
        </p:nvSpPr>
        <p:spPr/>
        <p:txBody>
          <a:bodyPr/>
          <a:lstStyle/>
          <a:p>
            <a:r>
              <a:rPr lang="en-US" dirty="0"/>
              <a:t>Water &amp; water storage</a:t>
            </a:r>
          </a:p>
          <a:p>
            <a:r>
              <a:rPr lang="en-US" dirty="0"/>
              <a:t>Floods &amp; droughts</a:t>
            </a:r>
          </a:p>
          <a:p>
            <a:r>
              <a:rPr lang="en-US" dirty="0"/>
              <a:t>Wildfire response, before &amp; after</a:t>
            </a:r>
          </a:p>
          <a:p>
            <a:r>
              <a:rPr lang="en-US" dirty="0"/>
              <a:t>Livestock &amp; crop decisions</a:t>
            </a:r>
          </a:p>
          <a:p>
            <a:r>
              <a:rPr lang="en-US" dirty="0"/>
              <a:t>Economic implications</a:t>
            </a:r>
          </a:p>
          <a:p>
            <a:r>
              <a:rPr lang="en-US" dirty="0"/>
              <a:t>Health considerations</a:t>
            </a:r>
          </a:p>
          <a:p>
            <a:r>
              <a:rPr lang="en-US" dirty="0"/>
              <a:t>…and how to pay for it all</a:t>
            </a:r>
          </a:p>
        </p:txBody>
      </p:sp>
    </p:spTree>
    <p:extLst>
      <p:ext uri="{BB962C8B-B14F-4D97-AF65-F5344CB8AC3E}">
        <p14:creationId xmlns:p14="http://schemas.microsoft.com/office/powerpoint/2010/main" val="36913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Water Use</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604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13DA3C-5030-49DA-86E4-65D37B88152E}"/>
              </a:ext>
            </a:extLst>
          </p:cNvPr>
          <p:cNvSpPr>
            <a:spLocks noGrp="1"/>
          </p:cNvSpPr>
          <p:nvPr>
            <p:ph type="title"/>
          </p:nvPr>
        </p:nvSpPr>
        <p:spPr/>
        <p:txBody>
          <a:bodyPr/>
          <a:lstStyle/>
          <a:p>
            <a:r>
              <a:rPr lang="en-US" dirty="0"/>
              <a:t>Who Manages Upper Yellowstone Water?</a:t>
            </a:r>
          </a:p>
        </p:txBody>
      </p:sp>
      <p:sp>
        <p:nvSpPr>
          <p:cNvPr id="5" name="Content Placeholder 4">
            <a:extLst>
              <a:ext uri="{FF2B5EF4-FFF2-40B4-BE49-F238E27FC236}">
                <a16:creationId xmlns:a16="http://schemas.microsoft.com/office/drawing/2014/main" id="{FEB43148-F6FD-4DBB-91AC-E298E5BEE033}"/>
              </a:ext>
            </a:extLst>
          </p:cNvPr>
          <p:cNvSpPr>
            <a:spLocks noGrp="1"/>
          </p:cNvSpPr>
          <p:nvPr>
            <p:ph idx="1"/>
          </p:nvPr>
        </p:nvSpPr>
        <p:spPr/>
        <p:txBody>
          <a:bodyPr/>
          <a:lstStyle/>
          <a:p>
            <a:r>
              <a:rPr lang="en-US" dirty="0"/>
              <a:t>DNRC Water Resources and the Montana Water Court provide the legal framework for use of the water (water rights)</a:t>
            </a:r>
          </a:p>
          <a:p>
            <a:r>
              <a:rPr lang="en-US" dirty="0"/>
              <a:t>Water users and landowners are managing the water on the ground</a:t>
            </a:r>
          </a:p>
          <a:p>
            <a:r>
              <a:rPr lang="en-US" dirty="0"/>
              <a:t>Other state and federal agencies (US </a:t>
            </a:r>
            <a:r>
              <a:rPr lang="en-US" dirty="0" err="1"/>
              <a:t>nps</a:t>
            </a:r>
            <a:r>
              <a:rPr lang="en-US" dirty="0"/>
              <a:t>, Clean water act, etc.)</a:t>
            </a:r>
          </a:p>
          <a:p>
            <a:r>
              <a:rPr lang="en-US" dirty="0" err="1"/>
              <a:t>Dnrc</a:t>
            </a:r>
            <a:r>
              <a:rPr lang="en-US" dirty="0"/>
              <a:t> water resources also manages compacts and treaties, dam safety, floodplain efforts</a:t>
            </a:r>
          </a:p>
          <a:p>
            <a:r>
              <a:rPr lang="en-US" dirty="0"/>
              <a:t>Conservation districts and watershed groups</a:t>
            </a:r>
          </a:p>
          <a:p>
            <a:pPr marL="0" indent="0">
              <a:buNone/>
            </a:pPr>
            <a:endParaRPr lang="en-US" dirty="0"/>
          </a:p>
        </p:txBody>
      </p:sp>
    </p:spTree>
    <p:extLst>
      <p:ext uri="{BB962C8B-B14F-4D97-AF65-F5344CB8AC3E}">
        <p14:creationId xmlns:p14="http://schemas.microsoft.com/office/powerpoint/2010/main" val="6224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0466A-7909-40B0-BD87-52CDEA7ACC64}"/>
              </a:ext>
            </a:extLst>
          </p:cNvPr>
          <p:cNvSpPr>
            <a:spLocks noGrp="1"/>
          </p:cNvSpPr>
          <p:nvPr>
            <p:ph type="title"/>
          </p:nvPr>
        </p:nvSpPr>
        <p:spPr/>
        <p:txBody>
          <a:bodyPr/>
          <a:lstStyle/>
          <a:p>
            <a:r>
              <a:rPr lang="en-US" dirty="0"/>
              <a:t>The Water Is Spoken For</a:t>
            </a:r>
          </a:p>
        </p:txBody>
      </p:sp>
      <p:sp>
        <p:nvSpPr>
          <p:cNvPr id="3" name="Content Placeholder 2">
            <a:extLst>
              <a:ext uri="{FF2B5EF4-FFF2-40B4-BE49-F238E27FC236}">
                <a16:creationId xmlns:a16="http://schemas.microsoft.com/office/drawing/2014/main" id="{88D1E29D-742C-43C4-9E77-59945C44DA07}"/>
              </a:ext>
            </a:extLst>
          </p:cNvPr>
          <p:cNvSpPr>
            <a:spLocks noGrp="1"/>
          </p:cNvSpPr>
          <p:nvPr>
            <p:ph idx="1"/>
          </p:nvPr>
        </p:nvSpPr>
        <p:spPr>
          <a:xfrm>
            <a:off x="684212" y="1143000"/>
            <a:ext cx="5029200" cy="5087371"/>
          </a:xfrm>
        </p:spPr>
        <p:txBody>
          <a:bodyPr>
            <a:normAutofit fontScale="92500" lnSpcReduction="20000"/>
          </a:bodyPr>
          <a:lstStyle/>
          <a:p>
            <a:r>
              <a:rPr lang="en-US" dirty="0"/>
              <a:t>Prior Appropriation Doctrine defined by priority</a:t>
            </a:r>
          </a:p>
          <a:p>
            <a:r>
              <a:rPr lang="en-US" dirty="0"/>
              <a:t>Instream flow mean is roughly equal to the FWP inflow water rights (priority of 1970 and 78)</a:t>
            </a:r>
          </a:p>
          <a:p>
            <a:r>
              <a:rPr lang="en-US" dirty="0"/>
              <a:t>What does this mean? Closed Basin vs open Basin</a:t>
            </a:r>
          </a:p>
          <a:p>
            <a:pPr lvl="1"/>
            <a:r>
              <a:rPr lang="en-US" dirty="0"/>
              <a:t>In an </a:t>
            </a:r>
            <a:r>
              <a:rPr lang="en-US" b="1" dirty="0"/>
              <a:t>open basin</a:t>
            </a:r>
            <a:r>
              <a:rPr lang="en-US" dirty="0"/>
              <a:t>:</a:t>
            </a:r>
          </a:p>
          <a:p>
            <a:pPr lvl="2"/>
            <a:r>
              <a:rPr lang="en-US" dirty="0"/>
              <a:t>Same process for determining availability</a:t>
            </a:r>
          </a:p>
          <a:p>
            <a:pPr lvl="2"/>
            <a:r>
              <a:rPr lang="en-US" dirty="0"/>
              <a:t>Groundwater analysis is the same</a:t>
            </a:r>
          </a:p>
          <a:p>
            <a:pPr lvl="2"/>
            <a:r>
              <a:rPr lang="en-US" dirty="0"/>
              <a:t>Because some water is available, mitigation isn’t required for full consumption</a:t>
            </a:r>
          </a:p>
          <a:p>
            <a:pPr lvl="2"/>
            <a:r>
              <a:rPr lang="en-US" dirty="0"/>
              <a:t>Upper Yellowstone has months where water is not available, so partial mitigation for new large groundwater uses is now required</a:t>
            </a:r>
          </a:p>
        </p:txBody>
      </p:sp>
      <p:pic>
        <p:nvPicPr>
          <p:cNvPr id="4" name="Picture 3">
            <a:extLst>
              <a:ext uri="{FF2B5EF4-FFF2-40B4-BE49-F238E27FC236}">
                <a16:creationId xmlns:a16="http://schemas.microsoft.com/office/drawing/2014/main" id="{AF809615-CDE0-4769-83D6-DA0B428DD8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0866" y="168773"/>
            <a:ext cx="5330827" cy="3201335"/>
          </a:xfrm>
          <a:prstGeom prst="rect">
            <a:avLst/>
          </a:prstGeom>
        </p:spPr>
      </p:pic>
      <p:pic>
        <p:nvPicPr>
          <p:cNvPr id="5" name="Picture 4">
            <a:extLst>
              <a:ext uri="{FF2B5EF4-FFF2-40B4-BE49-F238E27FC236}">
                <a16:creationId xmlns:a16="http://schemas.microsoft.com/office/drawing/2014/main" id="{A32AE9F8-17BD-4EF3-BF3E-A399AF3C20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2663" y="3514932"/>
            <a:ext cx="5319030" cy="3201334"/>
          </a:xfrm>
          <a:prstGeom prst="rect">
            <a:avLst/>
          </a:prstGeom>
        </p:spPr>
      </p:pic>
    </p:spTree>
    <p:extLst>
      <p:ext uri="{BB962C8B-B14F-4D97-AF65-F5344CB8AC3E}">
        <p14:creationId xmlns:p14="http://schemas.microsoft.com/office/powerpoint/2010/main" val="366884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EA1C-9E1F-4D74-AAAE-BBCB52301B88}"/>
              </a:ext>
            </a:extLst>
          </p:cNvPr>
          <p:cNvSpPr>
            <a:spLocks noGrp="1"/>
          </p:cNvSpPr>
          <p:nvPr>
            <p:ph type="title"/>
          </p:nvPr>
        </p:nvSpPr>
        <p:spPr/>
        <p:txBody>
          <a:bodyPr/>
          <a:lstStyle/>
          <a:p>
            <a:r>
              <a:rPr lang="en-US" dirty="0"/>
              <a:t>How are the Water Rights Allocated</a:t>
            </a:r>
          </a:p>
        </p:txBody>
      </p:sp>
      <p:pic>
        <p:nvPicPr>
          <p:cNvPr id="4" name="Picture 3">
            <a:extLst>
              <a:ext uri="{FF2B5EF4-FFF2-40B4-BE49-F238E27FC236}">
                <a16:creationId xmlns:a16="http://schemas.microsoft.com/office/drawing/2014/main" id="{07663A56-FA1D-4030-B23C-A91EB732AE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612" y="1524000"/>
            <a:ext cx="7344803" cy="4419600"/>
          </a:xfrm>
          <a:prstGeom prst="rect">
            <a:avLst/>
          </a:prstGeom>
          <a:noFill/>
          <a:ln w="9525">
            <a:noFill/>
            <a:miter lim="800000"/>
            <a:headEnd/>
            <a:tailEnd/>
          </a:ln>
        </p:spPr>
      </p:pic>
      <p:pic>
        <p:nvPicPr>
          <p:cNvPr id="5" name="Picture 2">
            <a:extLst>
              <a:ext uri="{FF2B5EF4-FFF2-40B4-BE49-F238E27FC236}">
                <a16:creationId xmlns:a16="http://schemas.microsoft.com/office/drawing/2014/main" id="{F792762E-16C7-4D8C-B353-00E39E5A70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03252" y="1330675"/>
            <a:ext cx="2448961" cy="4806249"/>
          </a:xfrm>
          <a:prstGeom prst="rect">
            <a:avLst/>
          </a:prstGeom>
          <a:noFill/>
          <a:ln w="9525">
            <a:noFill/>
            <a:miter lim="800000"/>
            <a:headEnd/>
            <a:tailEnd/>
          </a:ln>
        </p:spPr>
      </p:pic>
    </p:spTree>
    <p:extLst>
      <p:ext uri="{BB962C8B-B14F-4D97-AF65-F5344CB8AC3E}">
        <p14:creationId xmlns:p14="http://schemas.microsoft.com/office/powerpoint/2010/main" val="67504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Railroads &amp; Roads</a:t>
            </a:r>
          </a:p>
        </p:txBody>
      </p:sp>
      <p:pic>
        <p:nvPicPr>
          <p:cNvPr id="14" name="Picture Placeholder 10" descr="07-Stereo010 BZN Road 2">
            <a:extLst>
              <a:ext uri="{FF2B5EF4-FFF2-40B4-BE49-F238E27FC236}">
                <a16:creationId xmlns:a16="http://schemas.microsoft.com/office/drawing/2014/main" id="{5586647B-6AC6-4DBF-9EA1-FCD969218725}"/>
              </a:ext>
            </a:extLst>
          </p:cNvPr>
          <p:cNvPicPr>
            <a:picLocks noGrp="1" noChangeAspect="1"/>
          </p:cNvPicPr>
          <p:nvPr isPhoto="1">
            <p:ph type="pic" idx="1"/>
          </p:nvPr>
        </p:nvPicPr>
        <p:blipFill rotWithShape="1">
          <a:blip r:embed="rId3" cstate="email">
            <a:lum/>
            <a:extLst>
              <a:ext uri="{28A0092B-C50C-407E-A947-70E740481C1C}">
                <a14:useLocalDpi xmlns:a14="http://schemas.microsoft.com/office/drawing/2010/main"/>
              </a:ext>
            </a:extLst>
          </a:blip>
          <a:srcRect/>
          <a:stretch/>
        </p:blipFill>
        <p:spPr>
          <a:xfrm>
            <a:off x="6475413" y="1447800"/>
            <a:ext cx="4943475" cy="4805363"/>
          </a:xfrm>
          <a:prstGeom prst="rect">
            <a:avLst/>
          </a:prstGeom>
          <a:noFill/>
          <a:ln>
            <a:noFill/>
          </a:ln>
        </p:spPr>
      </p:pic>
      <p:pic>
        <p:nvPicPr>
          <p:cNvPr id="21" name="Picture 4" descr="https://mmarkmiller.files.wordpress.com/2011/02/yankeejimcabinrrtrack.jpg?w=500&amp;h=307">
            <a:extLst>
              <a:ext uri="{FF2B5EF4-FFF2-40B4-BE49-F238E27FC236}">
                <a16:creationId xmlns:a16="http://schemas.microsoft.com/office/drawing/2014/main" id="{94EA2414-F3D7-4CBB-91C3-DDC241FC0529}"/>
              </a:ext>
            </a:extLst>
          </p:cNvPr>
          <p:cNvPicPr>
            <a:picLocks noGrp="1" noChangeAspect="1" noChangeArrowheads="1"/>
          </p:cNvPicPr>
          <p:nvPr>
            <p:ph type="pic" idx="13"/>
          </p:nvPr>
        </p:nvPicPr>
        <p:blipFill rotWithShape="1">
          <a:blip r:embed="rId4" cstate="screen">
            <a:extLst>
              <a:ext uri="{28A0092B-C50C-407E-A947-70E740481C1C}">
                <a14:useLocalDpi xmlns:a14="http://schemas.microsoft.com/office/drawing/2010/main"/>
              </a:ext>
            </a:extLst>
          </a:blip>
          <a:srcRect/>
          <a:stretch/>
        </p:blipFill>
        <p:spPr bwMode="auto">
          <a:xfrm>
            <a:off x="769938" y="1447800"/>
            <a:ext cx="4943475"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8C3EE-0720-4ABF-B411-3D7ACB545C51}"/>
              </a:ext>
            </a:extLst>
          </p:cNvPr>
          <p:cNvSpPr>
            <a:spLocks noGrp="1"/>
          </p:cNvSpPr>
          <p:nvPr>
            <p:ph type="title"/>
          </p:nvPr>
        </p:nvSpPr>
        <p:spPr/>
        <p:txBody>
          <a:bodyPr>
            <a:normAutofit fontScale="90000"/>
          </a:bodyPr>
          <a:lstStyle/>
          <a:p>
            <a:r>
              <a:rPr lang="en-US" dirty="0"/>
              <a:t>How is the Water Volume Diverted (for potential use)</a:t>
            </a:r>
          </a:p>
        </p:txBody>
      </p:sp>
      <p:graphicFrame>
        <p:nvGraphicFramePr>
          <p:cNvPr id="4" name="Object 3">
            <a:extLst>
              <a:ext uri="{FF2B5EF4-FFF2-40B4-BE49-F238E27FC236}">
                <a16:creationId xmlns:a16="http://schemas.microsoft.com/office/drawing/2014/main" id="{A52FE02E-8B1E-43A3-B9DC-F358C56DBB88}"/>
              </a:ext>
            </a:extLst>
          </p:cNvPr>
          <p:cNvGraphicFramePr>
            <a:graphicFrameLocks noChangeAspect="1"/>
          </p:cNvGraphicFramePr>
          <p:nvPr>
            <p:extLst>
              <p:ext uri="{D42A27DB-BD31-4B8C-83A1-F6EECF244321}">
                <p14:modId xmlns:p14="http://schemas.microsoft.com/office/powerpoint/2010/main" val="2180928701"/>
              </p:ext>
            </p:extLst>
          </p:nvPr>
        </p:nvGraphicFramePr>
        <p:xfrm>
          <a:off x="379412" y="1447800"/>
          <a:ext cx="6945876" cy="4419600"/>
        </p:xfrm>
        <a:graphic>
          <a:graphicData uri="http://schemas.openxmlformats.org/presentationml/2006/ole">
            <mc:AlternateContent xmlns:mc="http://schemas.openxmlformats.org/markup-compatibility/2006">
              <mc:Choice xmlns:v="urn:schemas-microsoft-com:vml" Requires="v">
                <p:oleObj spid="_x0000_s4098" name="Worksheet" r:id="rId3" imgW="3771939" imgH="2400300" progId="Excel.Sheet.12">
                  <p:embed/>
                </p:oleObj>
              </mc:Choice>
              <mc:Fallback>
                <p:oleObj name="Worksheet" r:id="rId3" imgW="3771939" imgH="2400300" progId="Excel.Sheet.12">
                  <p:embed/>
                  <p:pic>
                    <p:nvPicPr>
                      <p:cNvPr id="4" name="Object 3">
                        <a:extLst>
                          <a:ext uri="{FF2B5EF4-FFF2-40B4-BE49-F238E27FC236}">
                            <a16:creationId xmlns:a16="http://schemas.microsoft.com/office/drawing/2014/main" id="{A52FE02E-8B1E-43A3-B9DC-F358C56DB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 y="1447800"/>
                        <a:ext cx="6945876" cy="4419600"/>
                      </a:xfrm>
                      <a:prstGeom prst="rect">
                        <a:avLst/>
                      </a:prstGeom>
                      <a:noFill/>
                      <a:ln>
                        <a:noFill/>
                      </a:ln>
                    </p:spPr>
                  </p:pic>
                </p:oleObj>
              </mc:Fallback>
            </mc:AlternateContent>
          </a:graphicData>
        </a:graphic>
      </p:graphicFrame>
      <p:sp>
        <p:nvSpPr>
          <p:cNvPr id="5" name="Text Box 3">
            <a:extLst>
              <a:ext uri="{FF2B5EF4-FFF2-40B4-BE49-F238E27FC236}">
                <a16:creationId xmlns:a16="http://schemas.microsoft.com/office/drawing/2014/main" id="{CE2AEFB3-9E7D-4728-91D6-10EEB2F8E707}"/>
              </a:ext>
            </a:extLst>
          </p:cNvPr>
          <p:cNvSpPr txBox="1">
            <a:spLocks noChangeArrowheads="1"/>
          </p:cNvSpPr>
          <p:nvPr/>
        </p:nvSpPr>
        <p:spPr bwMode="auto">
          <a:xfrm>
            <a:off x="7678421" y="1600200"/>
            <a:ext cx="4141694" cy="330616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Water Diversion for Use</a:t>
            </a:r>
          </a:p>
          <a:p>
            <a:pPr marL="0" marR="0" lvl="0" indent="0" algn="ctr" defTabSz="914400" rtl="0" eaLnBrk="0" fontAlgn="base" latinLnBrk="0" hangingPunct="0">
              <a:lnSpc>
                <a:spcPct val="100000"/>
              </a:lnSpc>
              <a:spcBef>
                <a:spcPct val="0"/>
              </a:spcBef>
              <a:spcAft>
                <a:spcPts val="100"/>
              </a:spcAft>
              <a:buClrTx/>
              <a:buSzTx/>
              <a:buFontTx/>
              <a:buNone/>
              <a:tabLst/>
            </a:pPr>
            <a:r>
              <a:rPr kumimoji="0" lang="en-US" altLang="en-US" sz="1400" b="0" i="0" u="none" strike="noStrike" cap="none" normalizeH="0" baseline="0" dirty="0">
                <a:ln>
                  <a:noFill/>
                </a:ln>
                <a:effectLst/>
                <a:latin typeface="Calibri" panose="020F0502020204030204" pitchFamily="34" charset="0"/>
              </a:rPr>
              <a:t>2010 (gallons/day)</a:t>
            </a:r>
          </a:p>
          <a:p>
            <a:pPr marL="0" marR="0" lvl="0" indent="0" algn="ctr" defTabSz="914400" rtl="0" eaLnBrk="0" fontAlgn="base" latinLnBrk="0" hangingPunct="0">
              <a:lnSpc>
                <a:spcPct val="100000"/>
              </a:lnSpc>
              <a:spcBef>
                <a:spcPct val="0"/>
              </a:spcBef>
              <a:spcAft>
                <a:spcPts val="100"/>
              </a:spcAft>
              <a:buClrTx/>
              <a:buSzTx/>
              <a:buFontTx/>
              <a:buNone/>
              <a:tabLst/>
            </a:pPr>
            <a:endParaRPr kumimoji="0" lang="en-US" altLang="en-US" sz="1400" b="1" i="0" u="none" strike="noStrike" cap="none" normalizeH="0" baseline="0" dirty="0">
              <a:ln>
                <a:noFill/>
              </a:ln>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Irrigation </a:t>
            </a:r>
            <a:r>
              <a:rPr kumimoji="0" lang="en-US" altLang="en-US" sz="1400" b="0" i="0" u="none" strike="noStrike" cap="none" normalizeH="0" baseline="0" dirty="0">
                <a:ln>
                  <a:noFill/>
                </a:ln>
                <a:effectLst/>
                <a:latin typeface="Calibri" panose="020F0502020204030204" pitchFamily="34" charset="0"/>
              </a:rPr>
              <a:t>(mostly surface water) 273,800,000 (98%)</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Public supply </a:t>
            </a:r>
            <a:r>
              <a:rPr kumimoji="0" lang="en-US" altLang="en-US" sz="1400" b="0" i="0" u="none" strike="noStrike" cap="none" normalizeH="0" baseline="0" dirty="0">
                <a:ln>
                  <a:noFill/>
                </a:ln>
                <a:effectLst/>
                <a:latin typeface="Calibri" panose="020F0502020204030204" pitchFamily="34" charset="0"/>
              </a:rPr>
              <a:t>(groundwater) 2,400,000 (1%)</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Aquaculture </a:t>
            </a:r>
            <a:r>
              <a:rPr kumimoji="0" lang="en-US" altLang="en-US" sz="1400" b="0" i="0" u="none" strike="noStrike" cap="none" normalizeH="0" baseline="0" dirty="0">
                <a:ln>
                  <a:noFill/>
                </a:ln>
                <a:effectLst/>
                <a:latin typeface="Calibri" panose="020F0502020204030204" pitchFamily="34" charset="0"/>
              </a:rPr>
              <a:t>(surface water)  1,000,000 </a:t>
            </a:r>
            <a:endParaRPr kumimoji="0" lang="en-US" altLang="en-US" sz="1400" b="1" i="0" u="none" strike="noStrike" cap="none" normalizeH="0" baseline="0" dirty="0">
              <a:ln>
                <a:noFill/>
              </a:ln>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Self-supplied domestic </a:t>
            </a:r>
            <a:r>
              <a:rPr kumimoji="0" lang="en-US" altLang="en-US" sz="1400" b="0" i="0" u="none" strike="noStrike" cap="none" normalizeH="0" baseline="0" dirty="0">
                <a:ln>
                  <a:noFill/>
                </a:ln>
                <a:effectLst/>
                <a:latin typeface="Calibri" panose="020F0502020204030204" pitchFamily="34" charset="0"/>
              </a:rPr>
              <a:t>(groundwater) 430,000 </a:t>
            </a:r>
            <a:endParaRPr kumimoji="0" lang="en-US" altLang="en-US" sz="1400" b="1" i="0" u="none" strike="noStrike" cap="none" normalizeH="0" baseline="0" dirty="0">
              <a:ln>
                <a:noFill/>
              </a:ln>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Mining: </a:t>
            </a:r>
            <a:r>
              <a:rPr kumimoji="0" lang="en-US" altLang="en-US" sz="1400" b="0" i="0" u="none" strike="noStrike" cap="none" normalizeH="0" baseline="0" dirty="0">
                <a:ln>
                  <a:noFill/>
                </a:ln>
                <a:effectLst/>
                <a:latin typeface="Calibri" panose="020F0502020204030204" pitchFamily="34" charset="0"/>
              </a:rPr>
              <a:t>40,000</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Industrial: </a:t>
            </a:r>
            <a:r>
              <a:rPr kumimoji="0" lang="en-US" altLang="en-US" sz="1400" b="0" i="0" u="none" strike="noStrike" cap="none" normalizeH="0" baseline="0" dirty="0">
                <a:ln>
                  <a:noFill/>
                </a:ln>
                <a:effectLst/>
                <a:latin typeface="Calibri" panose="020F0502020204030204" pitchFamily="34" charset="0"/>
              </a:rPr>
              <a:t>29,000</a:t>
            </a:r>
            <a:endParaRPr kumimoji="0" lang="en-US" altLang="en-US" sz="1400" b="1" i="0" u="none" strike="noStrike" cap="none" normalizeH="0" baseline="0" dirty="0">
              <a:ln>
                <a:noFill/>
              </a:ln>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Total water use: </a:t>
            </a:r>
            <a:r>
              <a:rPr kumimoji="0" lang="en-US" altLang="en-US" sz="1400" b="0" i="0" u="none" strike="noStrike" cap="none" normalizeH="0" baseline="0" dirty="0">
                <a:ln>
                  <a:noFill/>
                </a:ln>
                <a:effectLst/>
                <a:latin typeface="Calibri" panose="020F0502020204030204" pitchFamily="34" charset="0"/>
              </a:rPr>
              <a:t>278,530,000 </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0" i="0" u="none" strike="noStrike" cap="none" normalizeH="0" baseline="0" dirty="0">
                <a:ln>
                  <a:noFill/>
                </a:ln>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Residents served by public supply: </a:t>
            </a:r>
            <a:r>
              <a:rPr kumimoji="0" lang="en-US" altLang="en-US" sz="1400" b="0" i="0" u="none" strike="noStrike" cap="none" normalizeH="0" baseline="0" dirty="0">
                <a:ln>
                  <a:noFill/>
                </a:ln>
                <a:effectLst/>
                <a:latin typeface="Calibri" panose="020F0502020204030204" pitchFamily="34" charset="0"/>
              </a:rPr>
              <a:t>10,154</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Residents served  by domestic wells: </a:t>
            </a:r>
            <a:r>
              <a:rPr kumimoji="0" lang="en-US" altLang="en-US" sz="1400" b="0" i="0" u="none" strike="noStrike" cap="none" normalizeH="0" baseline="0" dirty="0">
                <a:ln>
                  <a:noFill/>
                </a:ln>
                <a:effectLst/>
                <a:latin typeface="Calibri" panose="020F0502020204030204" pitchFamily="34" charset="0"/>
              </a:rPr>
              <a:t>5,482</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0" i="0" u="none" strike="noStrike" cap="none" normalizeH="0" baseline="0" dirty="0">
                <a:ln>
                  <a:noFill/>
                </a:ln>
                <a:effectLst/>
                <a:latin typeface="Calibri" panose="020F0502020204030204" pitchFamily="34" charset="0"/>
              </a:rPr>
              <a:t>--</a:t>
            </a:r>
          </a:p>
          <a:p>
            <a:pPr marL="0" marR="0" lvl="0" indent="0" algn="l" defTabSz="914400" rtl="0" eaLnBrk="0" fontAlgn="base" latinLnBrk="0" hangingPunct="0">
              <a:lnSpc>
                <a:spcPct val="100000"/>
              </a:lnSpc>
              <a:spcBef>
                <a:spcPct val="0"/>
              </a:spcBef>
              <a:spcAft>
                <a:spcPts val="100"/>
              </a:spcAft>
              <a:buClrTx/>
              <a:buSzTx/>
              <a:buFontTx/>
              <a:buNone/>
              <a:tabLst/>
            </a:pPr>
            <a:r>
              <a:rPr kumimoji="0" lang="en-US" altLang="en-US" sz="1400" b="1" i="0" u="none" strike="noStrike" cap="none" normalizeH="0" baseline="0" dirty="0">
                <a:ln>
                  <a:noFill/>
                </a:ln>
                <a:effectLst/>
                <a:latin typeface="Calibri" panose="020F0502020204030204" pitchFamily="34" charset="0"/>
              </a:rPr>
              <a:t>Irrigated acreage: </a:t>
            </a:r>
            <a:r>
              <a:rPr kumimoji="0" lang="en-US" altLang="en-US" sz="1400" b="0" i="0" u="none" strike="noStrike" cap="none" normalizeH="0" baseline="0" dirty="0">
                <a:ln>
                  <a:noFill/>
                </a:ln>
                <a:effectLst/>
                <a:latin typeface="Calibri" panose="020F0502020204030204" pitchFamily="34" charset="0"/>
              </a:rPr>
              <a:t>61,459 acres (2007, DNRC); 45,870 acres, 20% flood irrigation (2010, USGS) *Note that irrigated acreage varies yearly based on constraints ranging from water availability to market factors.  </a:t>
            </a:r>
            <a:endParaRPr kumimoji="0" lang="en-US" altLang="en-US" sz="1400" b="1" i="0" u="none" strike="noStrike" cap="none" normalizeH="0" baseline="0" dirty="0">
              <a:ln>
                <a:noFill/>
              </a:ln>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endParaRPr kumimoji="0" lang="en-US" altLang="en-US" sz="1000" b="1"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endParaRPr kumimoji="0" lang="en-US" altLang="en-US" sz="1000" b="0"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100"/>
              </a:spcAft>
              <a:buClrTx/>
              <a:buSzTx/>
              <a:buFontTx/>
              <a:buNone/>
              <a:tabLst/>
            </a:pPr>
            <a:endParaRPr kumimoji="0" lang="en-US" altLang="en-US" sz="1000" b="1" i="0"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52109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D2921-35AE-4687-B7B7-A4797327E907}"/>
              </a:ext>
            </a:extLst>
          </p:cNvPr>
          <p:cNvSpPr>
            <a:spLocks noGrp="1"/>
          </p:cNvSpPr>
          <p:nvPr>
            <p:ph type="title"/>
          </p:nvPr>
        </p:nvSpPr>
        <p:spPr/>
        <p:txBody>
          <a:bodyPr/>
          <a:lstStyle/>
          <a:p>
            <a:r>
              <a:rPr lang="en-US" dirty="0"/>
              <a:t>August-September is the Issue</a:t>
            </a:r>
          </a:p>
        </p:txBody>
      </p:sp>
      <p:graphicFrame>
        <p:nvGraphicFramePr>
          <p:cNvPr id="4" name="Table 3">
            <a:extLst>
              <a:ext uri="{FF2B5EF4-FFF2-40B4-BE49-F238E27FC236}">
                <a16:creationId xmlns:a16="http://schemas.microsoft.com/office/drawing/2014/main" id="{093D47EC-BBA7-4EEB-9740-05AF270939DA}"/>
              </a:ext>
            </a:extLst>
          </p:cNvPr>
          <p:cNvGraphicFramePr>
            <a:graphicFrameLocks noGrp="1"/>
          </p:cNvGraphicFramePr>
          <p:nvPr>
            <p:extLst>
              <p:ext uri="{D42A27DB-BD31-4B8C-83A1-F6EECF244321}">
                <p14:modId xmlns:p14="http://schemas.microsoft.com/office/powerpoint/2010/main" val="50056763"/>
              </p:ext>
            </p:extLst>
          </p:nvPr>
        </p:nvGraphicFramePr>
        <p:xfrm>
          <a:off x="1751012" y="1981200"/>
          <a:ext cx="9067801" cy="3606770"/>
        </p:xfrm>
        <a:graphic>
          <a:graphicData uri="http://schemas.openxmlformats.org/drawingml/2006/table">
            <a:tbl>
              <a:tblPr>
                <a:tableStyleId>{5C22544A-7EE6-4342-B048-85BDC9FD1C3A}</a:tableStyleId>
              </a:tblPr>
              <a:tblGrid>
                <a:gridCol w="1672806">
                  <a:extLst>
                    <a:ext uri="{9D8B030D-6E8A-4147-A177-3AD203B41FA5}">
                      <a16:colId xmlns:a16="http://schemas.microsoft.com/office/drawing/2014/main" val="3236806456"/>
                    </a:ext>
                  </a:extLst>
                </a:gridCol>
                <a:gridCol w="1840628">
                  <a:extLst>
                    <a:ext uri="{9D8B030D-6E8A-4147-A177-3AD203B41FA5}">
                      <a16:colId xmlns:a16="http://schemas.microsoft.com/office/drawing/2014/main" val="2581091273"/>
                    </a:ext>
                  </a:extLst>
                </a:gridCol>
                <a:gridCol w="1867696">
                  <a:extLst>
                    <a:ext uri="{9D8B030D-6E8A-4147-A177-3AD203B41FA5}">
                      <a16:colId xmlns:a16="http://schemas.microsoft.com/office/drawing/2014/main" val="3508771196"/>
                    </a:ext>
                  </a:extLst>
                </a:gridCol>
                <a:gridCol w="1737770">
                  <a:extLst>
                    <a:ext uri="{9D8B030D-6E8A-4147-A177-3AD203B41FA5}">
                      <a16:colId xmlns:a16="http://schemas.microsoft.com/office/drawing/2014/main" val="738454323"/>
                    </a:ext>
                  </a:extLst>
                </a:gridCol>
                <a:gridCol w="1948901">
                  <a:extLst>
                    <a:ext uri="{9D8B030D-6E8A-4147-A177-3AD203B41FA5}">
                      <a16:colId xmlns:a16="http://schemas.microsoft.com/office/drawing/2014/main" val="1189224109"/>
                    </a:ext>
                  </a:extLst>
                </a:gridCol>
              </a:tblGrid>
              <a:tr h="685800">
                <a:tc>
                  <a:txBody>
                    <a:bodyPr/>
                    <a:lstStyle/>
                    <a:p>
                      <a:pPr algn="l" fontAlgn="b"/>
                      <a:r>
                        <a:rPr lang="en-US" sz="1800" u="none" strike="noStrike" dirty="0">
                          <a:effectLst/>
                        </a:rPr>
                        <a:t> </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800" u="none" strike="noStrike">
                          <a:effectLst/>
                        </a:rPr>
                        <a:t>Median of the Mean Monthly Gage Flow at Livingston (CFS)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a:effectLst/>
                        </a:rPr>
                        <a:t>Maximum Diversion Amount (CFS)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u="none" strike="noStrike" dirty="0">
                          <a:effectLst/>
                        </a:rPr>
                        <a:t>Possible Maximum Full Flow (CFS) (70% Efficiency Factor)</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effectLst/>
                        </a:rPr>
                        <a:t>ROUGH </a:t>
                      </a:r>
                      <a:r>
                        <a:rPr lang="en-US" sz="1800" u="none" strike="noStrike" dirty="0">
                          <a:effectLst/>
                        </a:rPr>
                        <a:t>Percentage of Flow Diverted (CFS)</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989851926"/>
                  </a:ext>
                </a:extLst>
              </a:tr>
              <a:tr h="445129">
                <a:tc>
                  <a:txBody>
                    <a:bodyPr/>
                    <a:lstStyle/>
                    <a:p>
                      <a:pPr algn="l" fontAlgn="b"/>
                      <a:r>
                        <a:rPr lang="en-US" sz="1800" u="none" strike="noStrike">
                          <a:effectLst/>
                        </a:rPr>
                        <a:t>May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7518</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2228.2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9077.7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25%</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0811262"/>
                  </a:ext>
                </a:extLst>
              </a:tr>
              <a:tr h="445129">
                <a:tc>
                  <a:txBody>
                    <a:bodyPr/>
                    <a:lstStyle/>
                    <a:p>
                      <a:pPr algn="l" fontAlgn="b"/>
                      <a:r>
                        <a:rPr lang="en-US" sz="1800" u="none" strike="noStrike">
                          <a:effectLst/>
                        </a:rPr>
                        <a:t>June</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12125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2228.2</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13684.7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16%</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91262713"/>
                  </a:ext>
                </a:extLst>
              </a:tr>
              <a:tr h="445129">
                <a:tc>
                  <a:txBody>
                    <a:bodyPr/>
                    <a:lstStyle/>
                    <a:p>
                      <a:pPr algn="l" fontAlgn="b"/>
                      <a:r>
                        <a:rPr lang="en-US" sz="1800" u="none" strike="noStrike">
                          <a:effectLst/>
                        </a:rPr>
                        <a:t>July</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5800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2228.2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7359.7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30%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5134703"/>
                  </a:ext>
                </a:extLst>
              </a:tr>
              <a:tr h="445129">
                <a:tc>
                  <a:txBody>
                    <a:bodyPr/>
                    <a:lstStyle/>
                    <a:p>
                      <a:pPr algn="l" fontAlgn="b"/>
                      <a:r>
                        <a:rPr lang="en-US" sz="1800" u="none" strike="noStrike">
                          <a:effectLst/>
                        </a:rPr>
                        <a:t>August</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2981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2228.2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4540.7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49%</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1449832"/>
                  </a:ext>
                </a:extLst>
              </a:tr>
              <a:tr h="445129">
                <a:tc>
                  <a:txBody>
                    <a:bodyPr/>
                    <a:lstStyle/>
                    <a:p>
                      <a:pPr algn="l" fontAlgn="b"/>
                      <a:r>
                        <a:rPr lang="en-US" sz="1800" u="none" strike="noStrike">
                          <a:effectLst/>
                        </a:rPr>
                        <a:t>September </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2221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2228.2</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3780.7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1" u="none" strike="noStrike" dirty="0">
                          <a:effectLst/>
                        </a:rPr>
                        <a:t>59%</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53347519"/>
                  </a:ext>
                </a:extLst>
              </a:tr>
            </a:tbl>
          </a:graphicData>
        </a:graphic>
      </p:graphicFrame>
    </p:spTree>
    <p:extLst>
      <p:ext uri="{BB962C8B-B14F-4D97-AF65-F5344CB8AC3E}">
        <p14:creationId xmlns:p14="http://schemas.microsoft.com/office/powerpoint/2010/main" val="24081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D5B6E-83D9-4909-B84E-602A45BA531C}"/>
              </a:ext>
            </a:extLst>
          </p:cNvPr>
          <p:cNvSpPr>
            <a:spLocks noGrp="1"/>
          </p:cNvSpPr>
          <p:nvPr>
            <p:ph type="title"/>
          </p:nvPr>
        </p:nvSpPr>
        <p:spPr/>
        <p:txBody>
          <a:bodyPr/>
          <a:lstStyle/>
          <a:p>
            <a:r>
              <a:rPr lang="en-US" dirty="0"/>
              <a:t>Development Impacts the System</a:t>
            </a:r>
          </a:p>
        </p:txBody>
      </p:sp>
      <p:sp>
        <p:nvSpPr>
          <p:cNvPr id="3" name="Content Placeholder 2">
            <a:extLst>
              <a:ext uri="{FF2B5EF4-FFF2-40B4-BE49-F238E27FC236}">
                <a16:creationId xmlns:a16="http://schemas.microsoft.com/office/drawing/2014/main" id="{7524C052-0F6E-4F74-AFBB-68D6199CB87E}"/>
              </a:ext>
            </a:extLst>
          </p:cNvPr>
          <p:cNvSpPr>
            <a:spLocks noGrp="1"/>
          </p:cNvSpPr>
          <p:nvPr>
            <p:ph idx="1"/>
          </p:nvPr>
        </p:nvSpPr>
        <p:spPr/>
        <p:txBody>
          <a:bodyPr/>
          <a:lstStyle/>
          <a:p>
            <a:r>
              <a:rPr lang="en-US" dirty="0"/>
              <a:t>Irrigation systems (1870’s to 1970’s)</a:t>
            </a:r>
          </a:p>
          <a:p>
            <a:pPr lvl="1"/>
            <a:r>
              <a:rPr lang="en-US" dirty="0"/>
              <a:t>Complex networks of ditches</a:t>
            </a:r>
          </a:p>
          <a:p>
            <a:pPr lvl="1"/>
            <a:r>
              <a:rPr lang="en-US" dirty="0"/>
              <a:t>Flood irrigated fields</a:t>
            </a:r>
          </a:p>
          <a:p>
            <a:pPr lvl="1"/>
            <a:r>
              <a:rPr lang="en-US" dirty="0"/>
              <a:t>Lots of water spread over the land, delaying return to the river and supplementing the aquifer and late season flows</a:t>
            </a:r>
          </a:p>
          <a:p>
            <a:r>
              <a:rPr lang="en-US" dirty="0"/>
              <a:t>Changing irrigation systems (1970s to present)</a:t>
            </a:r>
          </a:p>
          <a:p>
            <a:pPr lvl="1"/>
            <a:r>
              <a:rPr lang="en-US" dirty="0"/>
              <a:t>Ditches getting piped and lined and consolidated</a:t>
            </a:r>
          </a:p>
          <a:p>
            <a:pPr lvl="1"/>
            <a:r>
              <a:rPr lang="en-US" dirty="0"/>
              <a:t>Sprinkler/pivot irrigated fields</a:t>
            </a:r>
          </a:p>
          <a:p>
            <a:pPr lvl="1"/>
            <a:r>
              <a:rPr lang="en-US" dirty="0"/>
              <a:t>Less water diverted and returned to the river, less aquifer supplementation</a:t>
            </a:r>
          </a:p>
        </p:txBody>
      </p:sp>
    </p:spTree>
    <p:extLst>
      <p:ext uri="{BB962C8B-B14F-4D97-AF65-F5344CB8AC3E}">
        <p14:creationId xmlns:p14="http://schemas.microsoft.com/office/powerpoint/2010/main" val="89473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26945A-A23E-435A-A72B-22EC18751E6B}"/>
              </a:ext>
            </a:extLst>
          </p:cNvPr>
          <p:cNvSpPr>
            <a:spLocks noGrp="1"/>
          </p:cNvSpPr>
          <p:nvPr>
            <p:ph type="title"/>
          </p:nvPr>
        </p:nvSpPr>
        <p:spPr/>
        <p:txBody>
          <a:bodyPr/>
          <a:lstStyle/>
          <a:p>
            <a:r>
              <a:rPr lang="en-US" dirty="0"/>
              <a:t>Conclusions</a:t>
            </a:r>
          </a:p>
        </p:txBody>
      </p:sp>
      <p:sp>
        <p:nvSpPr>
          <p:cNvPr id="5" name="Content Placeholder 4">
            <a:extLst>
              <a:ext uri="{FF2B5EF4-FFF2-40B4-BE49-F238E27FC236}">
                <a16:creationId xmlns:a16="http://schemas.microsoft.com/office/drawing/2014/main" id="{B1ADDF47-34A3-45F9-8F5C-5AFD614CB11E}"/>
              </a:ext>
            </a:extLst>
          </p:cNvPr>
          <p:cNvSpPr>
            <a:spLocks noGrp="1"/>
          </p:cNvSpPr>
          <p:nvPr>
            <p:ph idx="1"/>
          </p:nvPr>
        </p:nvSpPr>
        <p:spPr/>
        <p:txBody>
          <a:bodyPr/>
          <a:lstStyle/>
          <a:p>
            <a:r>
              <a:rPr lang="en-US" dirty="0"/>
              <a:t>The water is mostly all allocated (legally spoken for)</a:t>
            </a:r>
          </a:p>
          <a:p>
            <a:r>
              <a:rPr lang="en-US" dirty="0"/>
              <a:t>Development impacts the system</a:t>
            </a:r>
          </a:p>
          <a:p>
            <a:r>
              <a:rPr lang="en-US" dirty="0"/>
              <a:t>The future (climate change) will bring change</a:t>
            </a:r>
          </a:p>
          <a:p>
            <a:r>
              <a:rPr lang="en-US" dirty="0"/>
              <a:t>Benefits of planning, such as a </a:t>
            </a:r>
            <a:r>
              <a:rPr lang="en-US" b="1" dirty="0"/>
              <a:t>drought management plan</a:t>
            </a:r>
          </a:p>
          <a:p>
            <a:pPr lvl="1"/>
            <a:r>
              <a:rPr lang="en-US" dirty="0"/>
              <a:t>Recognition of shared resource</a:t>
            </a:r>
          </a:p>
          <a:p>
            <a:pPr lvl="1"/>
            <a:r>
              <a:rPr lang="en-US" dirty="0"/>
              <a:t>Collaborative effort</a:t>
            </a:r>
          </a:p>
          <a:p>
            <a:pPr lvl="1"/>
            <a:r>
              <a:rPr lang="en-US" dirty="0"/>
              <a:t>Mutually-agreed-upon Plan in place when not all water uses can be satisfied</a:t>
            </a:r>
          </a:p>
          <a:p>
            <a:pPr lvl="1"/>
            <a:r>
              <a:rPr lang="en-US" dirty="0"/>
              <a:t>Can present a unified front</a:t>
            </a:r>
          </a:p>
          <a:p>
            <a:pPr lvl="1"/>
            <a:r>
              <a:rPr lang="en-US" dirty="0"/>
              <a:t>Can have a process in place to assist with conflict resolution</a:t>
            </a:r>
          </a:p>
          <a:p>
            <a:pPr lvl="1"/>
            <a:r>
              <a:rPr lang="en-US" dirty="0"/>
              <a:t>Can trigger public awareness/outreach before reaching crisis stage</a:t>
            </a:r>
          </a:p>
          <a:p>
            <a:endParaRPr lang="en-US" dirty="0"/>
          </a:p>
        </p:txBody>
      </p:sp>
      <p:pic>
        <p:nvPicPr>
          <p:cNvPr id="6" name="Content Placeholder 4">
            <a:extLst>
              <a:ext uri="{FF2B5EF4-FFF2-40B4-BE49-F238E27FC236}">
                <a16:creationId xmlns:a16="http://schemas.microsoft.com/office/drawing/2014/main" id="{9F1F2DD2-8194-48E6-BE8F-1991D1D140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02126" y="0"/>
            <a:ext cx="2986699" cy="1828800"/>
          </a:xfrm>
          <a:prstGeom prst="rect">
            <a:avLst/>
          </a:prstGeom>
        </p:spPr>
      </p:pic>
    </p:spTree>
    <p:extLst>
      <p:ext uri="{BB962C8B-B14F-4D97-AF65-F5344CB8AC3E}">
        <p14:creationId xmlns:p14="http://schemas.microsoft.com/office/powerpoint/2010/main" val="36497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Priority Actions</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81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Yellowstone River Past &amp; Ongoing State Efforts</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r>
              <a:rPr lang="en-US" dirty="0"/>
              <a:t>Governor’s Report, Cumulative Effects Study, Yellowstone River Conservation District Council</a:t>
            </a:r>
          </a:p>
        </p:txBody>
      </p:sp>
      <p:pic>
        <p:nvPicPr>
          <p:cNvPr id="6" name="Picture 5">
            <a:extLst>
              <a:ext uri="{FF2B5EF4-FFF2-40B4-BE49-F238E27FC236}">
                <a16:creationId xmlns:a16="http://schemas.microsoft.com/office/drawing/2014/main" id="{D5629963-E653-4331-8D9A-85134C48F4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9412" y="460452"/>
            <a:ext cx="3629025" cy="2158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01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990601"/>
            <a:ext cx="11658600" cy="609600"/>
          </a:xfrm>
        </p:spPr>
        <p:txBody>
          <a:bodyPr>
            <a:normAutofit fontScale="90000"/>
          </a:bodyPr>
          <a:lstStyle/>
          <a:p>
            <a:r>
              <a:rPr lang="en-US" dirty="0"/>
              <a:t>The Yellowstone River CEA</a:t>
            </a:r>
            <a:br>
              <a:rPr lang="en-US" dirty="0"/>
            </a:br>
            <a:r>
              <a:rPr lang="en-US" sz="2200" dirty="0"/>
              <a:t>Authorized by the Water Resources Development Act of 1999</a:t>
            </a:r>
            <a:br>
              <a:rPr lang="en-US" dirty="0"/>
            </a:br>
            <a:endParaRPr lang="en-US" dirty="0"/>
          </a:p>
        </p:txBody>
      </p:sp>
      <p:sp>
        <p:nvSpPr>
          <p:cNvPr id="3" name="Content Placeholder 2"/>
          <p:cNvSpPr>
            <a:spLocks noGrp="1"/>
          </p:cNvSpPr>
          <p:nvPr>
            <p:ph idx="1"/>
          </p:nvPr>
        </p:nvSpPr>
        <p:spPr>
          <a:xfrm>
            <a:off x="1370012" y="1493837"/>
            <a:ext cx="3810000" cy="4525963"/>
          </a:xfrm>
        </p:spPr>
        <p:txBody>
          <a:bodyPr>
            <a:noAutofit/>
          </a:bodyPr>
          <a:lstStyle/>
          <a:p>
            <a:pPr marL="0" indent="0">
              <a:buNone/>
            </a:pPr>
            <a:r>
              <a:rPr lang="en-US" dirty="0"/>
              <a:t> “The Secretary shall conduct a comprehensive study of the Yellowstone River from Gardiner, Montana to the confluence of the Missouri River to determine the hydrologic, biological and socioeconomic cumulative impacts on the river”.</a:t>
            </a:r>
          </a:p>
          <a:p>
            <a:pPr marL="0" indent="0">
              <a:buNone/>
            </a:pPr>
            <a:endParaRPr lang="en-US" dirty="0"/>
          </a:p>
          <a:p>
            <a:pPr marL="0" indent="0">
              <a:buNone/>
            </a:pPr>
            <a:endParaRPr lang="en-US" dirty="0"/>
          </a:p>
          <a:p>
            <a:pPr marL="0" indent="0">
              <a:buNone/>
            </a:pPr>
            <a:endParaRPr lang="en-US"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6553161" y="1488921"/>
            <a:ext cx="3693794" cy="505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55887" y="5619887"/>
            <a:ext cx="2819400" cy="923330"/>
          </a:xfrm>
          <a:prstGeom prst="rect">
            <a:avLst/>
          </a:prstGeom>
          <a:noFill/>
        </p:spPr>
        <p:txBody>
          <a:bodyPr wrap="square" rtlCol="0">
            <a:spAutoFit/>
          </a:bodyPr>
          <a:lstStyle/>
          <a:p>
            <a:r>
              <a:rPr lang="en-US" dirty="0"/>
              <a:t>~400 page report</a:t>
            </a:r>
          </a:p>
          <a:p>
            <a:r>
              <a:rPr lang="en-US" dirty="0"/>
              <a:t>11 Appendices --1830pp</a:t>
            </a:r>
          </a:p>
        </p:txBody>
      </p:sp>
    </p:spTree>
    <p:extLst>
      <p:ext uri="{BB962C8B-B14F-4D97-AF65-F5344CB8AC3E}">
        <p14:creationId xmlns:p14="http://schemas.microsoft.com/office/powerpoint/2010/main" val="242310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76200"/>
            <a:ext cx="8229600" cy="1143000"/>
          </a:xfrm>
        </p:spPr>
        <p:txBody>
          <a:bodyPr>
            <a:normAutofit/>
          </a:bodyPr>
          <a:lstStyle/>
          <a:p>
            <a:r>
              <a:rPr lang="en-US" dirty="0"/>
              <a:t>CEA Project Elements </a:t>
            </a:r>
          </a:p>
        </p:txBody>
      </p:sp>
      <p:sp>
        <p:nvSpPr>
          <p:cNvPr id="3" name="Content Placeholder 2"/>
          <p:cNvSpPr>
            <a:spLocks noGrp="1"/>
          </p:cNvSpPr>
          <p:nvPr>
            <p:ph idx="1"/>
          </p:nvPr>
        </p:nvSpPr>
        <p:spPr>
          <a:xfrm>
            <a:off x="1751013" y="1828800"/>
            <a:ext cx="8370971" cy="4351338"/>
          </a:xfrm>
        </p:spPr>
        <p:txBody>
          <a:bodyPr/>
          <a:lstStyle/>
          <a:p>
            <a:r>
              <a:rPr lang="en-US" dirty="0"/>
              <a:t>Evaluate the cumulative hydraulic, biological, and socioeconomic impacts of human activity on the Yellowstone River.  </a:t>
            </a:r>
          </a:p>
          <a:p>
            <a:endParaRPr lang="en-US" dirty="0"/>
          </a:p>
          <a:p>
            <a:r>
              <a:rPr lang="en-US" dirty="0"/>
              <a:t>Develop recommended management practices.</a:t>
            </a:r>
          </a:p>
        </p:txBody>
      </p:sp>
    </p:spTree>
    <p:extLst>
      <p:ext uri="{BB962C8B-B14F-4D97-AF65-F5344CB8AC3E}">
        <p14:creationId xmlns:p14="http://schemas.microsoft.com/office/powerpoint/2010/main" val="88215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Project Components</a:t>
            </a:r>
          </a:p>
        </p:txBody>
      </p:sp>
      <p:sp>
        <p:nvSpPr>
          <p:cNvPr id="3" name="Content Placeholder 2"/>
          <p:cNvSpPr>
            <a:spLocks noGrp="1"/>
          </p:cNvSpPr>
          <p:nvPr>
            <p:ph idx="1"/>
          </p:nvPr>
        </p:nvSpPr>
        <p:spPr>
          <a:xfrm>
            <a:off x="1979612" y="1219200"/>
            <a:ext cx="8229600" cy="3810000"/>
          </a:xfrm>
        </p:spPr>
        <p:txBody>
          <a:bodyPr numCol="2">
            <a:normAutofit/>
          </a:bodyPr>
          <a:lstStyle/>
          <a:p>
            <a:pPr lvl="0"/>
            <a:r>
              <a:rPr lang="en-US" dirty="0"/>
              <a:t>Hydrology</a:t>
            </a:r>
          </a:p>
          <a:p>
            <a:pPr lvl="0"/>
            <a:r>
              <a:rPr lang="en-US" dirty="0"/>
              <a:t>Hydraulics</a:t>
            </a:r>
          </a:p>
          <a:p>
            <a:pPr lvl="0"/>
            <a:r>
              <a:rPr lang="en-US" dirty="0"/>
              <a:t>Geomorphology</a:t>
            </a:r>
          </a:p>
          <a:p>
            <a:pPr lvl="0"/>
            <a:r>
              <a:rPr lang="en-US" dirty="0"/>
              <a:t>Riparian</a:t>
            </a:r>
          </a:p>
          <a:p>
            <a:pPr lvl="0"/>
            <a:r>
              <a:rPr lang="en-US" dirty="0"/>
              <a:t>Wetlands</a:t>
            </a:r>
          </a:p>
          <a:p>
            <a:pPr lvl="0"/>
            <a:r>
              <a:rPr lang="en-US" dirty="0"/>
              <a:t>Water Quality</a:t>
            </a:r>
          </a:p>
          <a:p>
            <a:pPr marL="0" lvl="0" indent="0">
              <a:buNone/>
            </a:pPr>
            <a:endParaRPr lang="en-US" dirty="0"/>
          </a:p>
          <a:p>
            <a:pPr lvl="0"/>
            <a:r>
              <a:rPr lang="en-US" dirty="0"/>
              <a:t>Avian</a:t>
            </a:r>
          </a:p>
          <a:p>
            <a:pPr lvl="0"/>
            <a:r>
              <a:rPr lang="en-US" dirty="0"/>
              <a:t>Fisheries</a:t>
            </a:r>
          </a:p>
          <a:p>
            <a:pPr lvl="0"/>
            <a:r>
              <a:rPr lang="en-US" dirty="0"/>
              <a:t>Land Use</a:t>
            </a:r>
          </a:p>
          <a:p>
            <a:pPr lvl="0"/>
            <a:r>
              <a:rPr lang="en-US" dirty="0"/>
              <a:t>Socioeconomics</a:t>
            </a:r>
          </a:p>
          <a:p>
            <a:r>
              <a:rPr lang="en-US" dirty="0"/>
              <a:t>Cumulative Effects</a:t>
            </a:r>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2412" y="4876800"/>
            <a:ext cx="9144000" cy="1609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28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C22F-5B44-4B89-9ABD-21BFA5BF6AB2}"/>
              </a:ext>
            </a:extLst>
          </p:cNvPr>
          <p:cNvSpPr>
            <a:spLocks noGrp="1"/>
          </p:cNvSpPr>
          <p:nvPr>
            <p:ph type="title"/>
          </p:nvPr>
        </p:nvSpPr>
        <p:spPr>
          <a:xfrm>
            <a:off x="490185" y="154895"/>
            <a:ext cx="11208453" cy="765994"/>
          </a:xfrm>
        </p:spPr>
        <p:txBody>
          <a:bodyPr>
            <a:noAutofit/>
          </a:bodyPr>
          <a:lstStyle/>
          <a:p>
            <a:r>
              <a:rPr lang="en-US" sz="3200" dirty="0"/>
              <a:t>Yellowstone Basin Advisory Council: </a:t>
            </a:r>
            <a:r>
              <a:rPr lang="en-US" sz="2400" dirty="0"/>
              <a:t>members and interests</a:t>
            </a:r>
          </a:p>
        </p:txBody>
      </p:sp>
      <p:sp>
        <p:nvSpPr>
          <p:cNvPr id="6" name="Rectangle 5">
            <a:extLst>
              <a:ext uri="{FF2B5EF4-FFF2-40B4-BE49-F238E27FC236}">
                <a16:creationId xmlns:a16="http://schemas.microsoft.com/office/drawing/2014/main" id="{40074608-672C-40EB-BEDF-018DF13FBE9B}"/>
              </a:ext>
            </a:extLst>
          </p:cNvPr>
          <p:cNvSpPr/>
          <p:nvPr/>
        </p:nvSpPr>
        <p:spPr>
          <a:xfrm>
            <a:off x="2055812" y="1070794"/>
            <a:ext cx="6092825" cy="5478423"/>
          </a:xfrm>
          <a:prstGeom prst="rect">
            <a:avLst/>
          </a:prstGeom>
        </p:spPr>
        <p:txBody>
          <a:bodyPr>
            <a:spAutoFit/>
          </a:bodyPr>
          <a:lstStyle/>
          <a:p>
            <a:pPr marL="285750" indent="-285750">
              <a:buFont typeface="Arial" panose="020B0604020202020204" pitchFamily="34" charset="0"/>
              <a:buChar char="•"/>
            </a:pPr>
            <a:r>
              <a:rPr lang="en-US" b="1" dirty="0"/>
              <a:t>John Beaudry</a:t>
            </a:r>
          </a:p>
          <a:p>
            <a:pPr marL="285750" indent="-285750">
              <a:buFont typeface="Arial" panose="020B0604020202020204" pitchFamily="34" charset="0"/>
              <a:buChar char="•"/>
            </a:pPr>
            <a:r>
              <a:rPr lang="en-US" b="1" dirty="0"/>
              <a:t>Mack Cole</a:t>
            </a:r>
          </a:p>
          <a:p>
            <a:pPr marL="285750" indent="-285750">
              <a:buFont typeface="Arial" panose="020B0604020202020204" pitchFamily="34" charset="0"/>
              <a:buChar char="•"/>
            </a:pPr>
            <a:r>
              <a:rPr lang="en-US" b="1" dirty="0"/>
              <a:t>Cal Cumin</a:t>
            </a:r>
          </a:p>
          <a:p>
            <a:pPr marL="285750" indent="-285750">
              <a:buFont typeface="Arial" panose="020B0604020202020204" pitchFamily="34" charset="0"/>
              <a:buChar char="•"/>
            </a:pPr>
            <a:r>
              <a:rPr lang="en-US" b="1" dirty="0"/>
              <a:t>David Galt</a:t>
            </a:r>
          </a:p>
          <a:p>
            <a:pPr marL="285750" indent="-285750">
              <a:buFont typeface="Arial" panose="020B0604020202020204" pitchFamily="34" charset="0"/>
              <a:buChar char="•"/>
            </a:pPr>
            <a:r>
              <a:rPr lang="en-US" b="1" dirty="0"/>
              <a:t>Paul </a:t>
            </a:r>
            <a:r>
              <a:rPr lang="en-US" b="1" dirty="0" err="1"/>
              <a:t>Gatzemeier</a:t>
            </a:r>
            <a:endParaRPr lang="en-US" b="1" dirty="0"/>
          </a:p>
          <a:p>
            <a:pPr marL="285750" indent="-285750">
              <a:buFont typeface="Arial" panose="020B0604020202020204" pitchFamily="34" charset="0"/>
              <a:buChar char="•"/>
            </a:pPr>
            <a:r>
              <a:rPr lang="en-US" b="1" dirty="0"/>
              <a:t>Lynn </a:t>
            </a:r>
            <a:r>
              <a:rPr lang="en-US" b="1" dirty="0" err="1"/>
              <a:t>Haidle</a:t>
            </a:r>
            <a:endParaRPr lang="en-US" b="1" dirty="0"/>
          </a:p>
          <a:p>
            <a:pPr marL="285750" indent="-285750">
              <a:buFont typeface="Arial" panose="020B0604020202020204" pitchFamily="34" charset="0"/>
              <a:buChar char="•"/>
            </a:pPr>
            <a:r>
              <a:rPr lang="en-US" b="1" dirty="0"/>
              <a:t>Greg </a:t>
            </a:r>
            <a:r>
              <a:rPr lang="en-US" b="1" dirty="0" err="1"/>
              <a:t>Lackman</a:t>
            </a:r>
            <a:endParaRPr lang="en-US" b="1" dirty="0"/>
          </a:p>
          <a:p>
            <a:pPr marL="285750" indent="-285750">
              <a:buFont typeface="Arial" panose="020B0604020202020204" pitchFamily="34" charset="0"/>
              <a:buChar char="•"/>
            </a:pPr>
            <a:r>
              <a:rPr lang="en-US" b="1" dirty="0"/>
              <a:t>Dan Lowe	</a:t>
            </a:r>
          </a:p>
          <a:p>
            <a:pPr marL="285750" indent="-285750">
              <a:buFont typeface="Arial" panose="020B0604020202020204" pitchFamily="34" charset="0"/>
              <a:buChar char="•"/>
            </a:pPr>
            <a:r>
              <a:rPr lang="en-US" b="1" dirty="0"/>
              <a:t>John Moorhouse</a:t>
            </a:r>
          </a:p>
          <a:p>
            <a:pPr marL="285750" indent="-285750">
              <a:buFont typeface="Arial" panose="020B0604020202020204" pitchFamily="34" charset="0"/>
              <a:buChar char="•"/>
            </a:pPr>
            <a:r>
              <a:rPr lang="en-US" b="1" dirty="0"/>
              <a:t>Roger </a:t>
            </a:r>
            <a:r>
              <a:rPr lang="en-US" b="1" dirty="0" err="1"/>
              <a:t>Muggli</a:t>
            </a:r>
            <a:endParaRPr lang="en-US" b="1" dirty="0"/>
          </a:p>
          <a:p>
            <a:pPr marL="285750" indent="-285750">
              <a:buFont typeface="Arial" panose="020B0604020202020204" pitchFamily="34" charset="0"/>
              <a:buChar char="•"/>
            </a:pPr>
            <a:r>
              <a:rPr lang="en-US" b="1" dirty="0"/>
              <a:t>David Mumford</a:t>
            </a:r>
          </a:p>
          <a:p>
            <a:pPr marL="285750" indent="-285750">
              <a:buFont typeface="Arial" panose="020B0604020202020204" pitchFamily="34" charset="0"/>
              <a:buChar char="•"/>
            </a:pPr>
            <a:r>
              <a:rPr lang="en-US" b="1" dirty="0"/>
              <a:t>Jerry O’Hair</a:t>
            </a:r>
          </a:p>
          <a:p>
            <a:pPr marL="285750" indent="-285750">
              <a:buFont typeface="Arial" panose="020B0604020202020204" pitchFamily="34" charset="0"/>
              <a:buChar char="•"/>
            </a:pPr>
            <a:r>
              <a:rPr lang="en-US" b="1" dirty="0"/>
              <a:t>Tom Osborne</a:t>
            </a:r>
          </a:p>
          <a:p>
            <a:pPr marL="285750" indent="-285750">
              <a:buFont typeface="Arial" panose="020B0604020202020204" pitchFamily="34" charset="0"/>
              <a:buChar char="•"/>
            </a:pPr>
            <a:r>
              <a:rPr lang="en-US" b="1" dirty="0"/>
              <a:t>Mike Penfold</a:t>
            </a:r>
          </a:p>
          <a:p>
            <a:pPr marL="285750" indent="-285750">
              <a:buFont typeface="Arial" panose="020B0604020202020204" pitchFamily="34" charset="0"/>
              <a:buChar char="•"/>
            </a:pPr>
            <a:r>
              <a:rPr lang="en-US" b="1" dirty="0"/>
              <a:t>Kay </a:t>
            </a:r>
            <a:r>
              <a:rPr lang="en-US" b="1" dirty="0" err="1"/>
              <a:t>Petermann</a:t>
            </a:r>
            <a:r>
              <a:rPr lang="en-US" b="1" dirty="0"/>
              <a:t>	</a:t>
            </a:r>
          </a:p>
          <a:p>
            <a:pPr marL="285750" indent="-285750">
              <a:buFont typeface="Arial" panose="020B0604020202020204" pitchFamily="34" charset="0"/>
              <a:buChar char="•"/>
            </a:pPr>
            <a:r>
              <a:rPr lang="en-US" sz="1600" b="1" dirty="0"/>
              <a:t>John </a:t>
            </a:r>
            <a:r>
              <a:rPr lang="en-US" sz="1600" b="1" dirty="0" err="1"/>
              <a:t>Pulasky</a:t>
            </a:r>
            <a:endParaRPr lang="en-US" sz="1600" b="1" dirty="0"/>
          </a:p>
          <a:p>
            <a:pPr marL="285750" indent="-285750">
              <a:buFont typeface="Arial" panose="020B0604020202020204" pitchFamily="34" charset="0"/>
              <a:buChar char="•"/>
            </a:pPr>
            <a:r>
              <a:rPr lang="en-US" sz="1600" b="1" dirty="0"/>
              <a:t>Steve </a:t>
            </a:r>
            <a:r>
              <a:rPr lang="en-US" sz="1600" b="1" dirty="0" err="1"/>
              <a:t>Pust</a:t>
            </a:r>
            <a:endParaRPr lang="en-US" sz="1600" b="1" dirty="0"/>
          </a:p>
          <a:p>
            <a:pPr marL="285750" indent="-285750">
              <a:buFont typeface="Arial" panose="020B0604020202020204" pitchFamily="34" charset="0"/>
              <a:buChar char="•"/>
            </a:pPr>
            <a:r>
              <a:rPr lang="en-US" sz="1600" b="1" dirty="0"/>
              <a:t>Dan </a:t>
            </a:r>
            <a:r>
              <a:rPr lang="en-US" sz="1600" b="1" dirty="0" err="1"/>
              <a:t>Rostad</a:t>
            </a:r>
            <a:endParaRPr lang="en-US" sz="1600" b="1" dirty="0"/>
          </a:p>
          <a:p>
            <a:pPr marL="285750" indent="-285750">
              <a:buFont typeface="Arial" panose="020B0604020202020204" pitchFamily="34" charset="0"/>
              <a:buChar char="•"/>
            </a:pPr>
            <a:r>
              <a:rPr lang="en-US" sz="1600" b="1" dirty="0"/>
              <a:t>Brad Sauer</a:t>
            </a:r>
          </a:p>
          <a:p>
            <a:pPr marL="285750" indent="-285750">
              <a:buFont typeface="Arial" panose="020B0604020202020204" pitchFamily="34" charset="0"/>
              <a:buChar char="•"/>
            </a:pPr>
            <a:r>
              <a:rPr lang="en-US" sz="1600" b="1" dirty="0" err="1"/>
              <a:t>Shanny</a:t>
            </a:r>
            <a:r>
              <a:rPr lang="en-US" sz="1600" b="1" dirty="0"/>
              <a:t> </a:t>
            </a:r>
            <a:r>
              <a:rPr lang="en-US" sz="1600" b="1" dirty="0" err="1"/>
              <a:t>Spang</a:t>
            </a:r>
            <a:r>
              <a:rPr lang="en-US" sz="1600" b="1" dirty="0"/>
              <a:t> </a:t>
            </a:r>
            <a:r>
              <a:rPr lang="en-US" sz="1600" b="1" dirty="0" err="1"/>
              <a:t>Gion</a:t>
            </a:r>
            <a:endParaRPr lang="en-US" b="1" dirty="0"/>
          </a:p>
        </p:txBody>
      </p:sp>
      <p:sp>
        <p:nvSpPr>
          <p:cNvPr id="7" name="Rectangle 6">
            <a:extLst>
              <a:ext uri="{FF2B5EF4-FFF2-40B4-BE49-F238E27FC236}">
                <a16:creationId xmlns:a16="http://schemas.microsoft.com/office/drawing/2014/main" id="{B762EB1B-7488-4D82-8CFB-A59D40098F4E}"/>
              </a:ext>
            </a:extLst>
          </p:cNvPr>
          <p:cNvSpPr/>
          <p:nvPr/>
        </p:nvSpPr>
        <p:spPr>
          <a:xfrm>
            <a:off x="6099328" y="1070794"/>
            <a:ext cx="6092825" cy="5632311"/>
          </a:xfrm>
          <a:prstGeom prst="rect">
            <a:avLst/>
          </a:prstGeom>
        </p:spPr>
        <p:txBody>
          <a:bodyPr>
            <a:spAutoFit/>
          </a:bodyPr>
          <a:lstStyle/>
          <a:p>
            <a:pPr marL="285750" indent="-285750">
              <a:buFont typeface="Arial" panose="020B0604020202020204" pitchFamily="34" charset="0"/>
              <a:buChar char="•"/>
            </a:pPr>
            <a:r>
              <a:rPr lang="en-US" b="1" dirty="0"/>
              <a:t>Industry--Stillwater Mine</a:t>
            </a:r>
          </a:p>
          <a:p>
            <a:pPr marL="285750" indent="-285750">
              <a:buFont typeface="Arial" panose="020B0604020202020204" pitchFamily="34" charset="0"/>
              <a:buChar char="•"/>
            </a:pPr>
            <a:r>
              <a:rPr lang="en-US" b="1" dirty="0"/>
              <a:t>Agriculture</a:t>
            </a:r>
          </a:p>
          <a:p>
            <a:pPr marL="285750" indent="-285750">
              <a:buFont typeface="Arial" panose="020B0604020202020204" pitchFamily="34" charset="0"/>
              <a:buChar char="•"/>
            </a:pPr>
            <a:r>
              <a:rPr lang="en-US" b="1" dirty="0"/>
              <a:t>Parks, Wilderness, Instream flow</a:t>
            </a:r>
          </a:p>
          <a:p>
            <a:pPr marL="285750" indent="-285750">
              <a:buFont typeface="Arial" panose="020B0604020202020204" pitchFamily="34" charset="0"/>
              <a:buChar char="•"/>
            </a:pPr>
            <a:r>
              <a:rPr lang="en-US" b="1" dirty="0"/>
              <a:t>Industry—oil and gas</a:t>
            </a:r>
          </a:p>
          <a:p>
            <a:pPr marL="285750" indent="-285750">
              <a:buFont typeface="Arial" panose="020B0604020202020204" pitchFamily="34" charset="0"/>
              <a:buChar char="•"/>
            </a:pPr>
            <a:r>
              <a:rPr lang="en-US" b="1" dirty="0"/>
              <a:t>Industry—coal, oil and gas</a:t>
            </a:r>
          </a:p>
          <a:p>
            <a:pPr marL="285750" indent="-285750">
              <a:buFont typeface="Arial" panose="020B0604020202020204" pitchFamily="34" charset="0"/>
              <a:buChar char="•"/>
            </a:pPr>
            <a:r>
              <a:rPr lang="en-US" b="1" dirty="0"/>
              <a:t>Agriculture—Prairie Co CD</a:t>
            </a:r>
          </a:p>
          <a:p>
            <a:pPr marL="285750" indent="-285750">
              <a:buFont typeface="Arial" panose="020B0604020202020204" pitchFamily="34" charset="0"/>
              <a:buChar char="•"/>
            </a:pPr>
            <a:r>
              <a:rPr lang="en-US" b="1" dirty="0"/>
              <a:t>Agriculture—Treasure Co CD	</a:t>
            </a:r>
          </a:p>
          <a:p>
            <a:pPr marL="285750" indent="-285750">
              <a:buFont typeface="Arial" panose="020B0604020202020204" pitchFamily="34" charset="0"/>
              <a:buChar char="•"/>
            </a:pPr>
            <a:r>
              <a:rPr lang="en-US" b="1" dirty="0"/>
              <a:t>Agriculture—Big Horn Co CD</a:t>
            </a:r>
          </a:p>
          <a:p>
            <a:pPr marL="285750" indent="-285750">
              <a:buFont typeface="Arial" panose="020B0604020202020204" pitchFamily="34" charset="0"/>
              <a:buChar char="•"/>
            </a:pPr>
            <a:r>
              <a:rPr lang="en-US" b="1" dirty="0"/>
              <a:t>Yellowstone Co CD, Instream flow</a:t>
            </a:r>
          </a:p>
          <a:p>
            <a:pPr marL="285750" indent="-285750">
              <a:buFont typeface="Arial" panose="020B0604020202020204" pitchFamily="34" charset="0"/>
              <a:buChar char="•"/>
            </a:pPr>
            <a:r>
              <a:rPr lang="en-US" b="1" dirty="0"/>
              <a:t>TY Irrigation Canal</a:t>
            </a:r>
          </a:p>
          <a:p>
            <a:pPr marL="285750" indent="-285750">
              <a:buFont typeface="Arial" panose="020B0604020202020204" pitchFamily="34" charset="0"/>
              <a:buChar char="•"/>
            </a:pPr>
            <a:r>
              <a:rPr lang="en-US" b="1" dirty="0"/>
              <a:t>City of Billings, Municipal use</a:t>
            </a:r>
          </a:p>
          <a:p>
            <a:pPr marL="285750" indent="-285750">
              <a:buFont typeface="Arial" panose="020B0604020202020204" pitchFamily="34" charset="0"/>
              <a:buChar char="•"/>
            </a:pPr>
            <a:r>
              <a:rPr lang="en-US" b="1" dirty="0"/>
              <a:t>Agriculture, Park Co CD, Outfitter</a:t>
            </a:r>
          </a:p>
          <a:p>
            <a:pPr marL="285750" indent="-285750">
              <a:buFont typeface="Arial" panose="020B0604020202020204" pitchFamily="34" charset="0"/>
              <a:buChar char="•"/>
            </a:pPr>
            <a:r>
              <a:rPr lang="en-US" b="1" dirty="0"/>
              <a:t>Industry—hydrogeology consulting</a:t>
            </a:r>
          </a:p>
          <a:p>
            <a:pPr marL="285750" indent="-285750">
              <a:buFont typeface="Arial" panose="020B0604020202020204" pitchFamily="34" charset="0"/>
              <a:buChar char="•"/>
            </a:pPr>
            <a:r>
              <a:rPr lang="en-US" b="1" dirty="0"/>
              <a:t>Instream, Our Montana</a:t>
            </a:r>
          </a:p>
          <a:p>
            <a:pPr marL="285750" indent="-285750">
              <a:buFont typeface="Arial" panose="020B0604020202020204" pitchFamily="34" charset="0"/>
              <a:buChar char="•"/>
            </a:pPr>
            <a:r>
              <a:rPr lang="en-US" b="1" dirty="0"/>
              <a:t>Agriculture—Wibaux Co CD</a:t>
            </a:r>
          </a:p>
          <a:p>
            <a:pPr marL="285750" indent="-285750">
              <a:buFont typeface="Arial" panose="020B0604020202020204" pitchFamily="34" charset="0"/>
              <a:buChar char="•"/>
            </a:pPr>
            <a:r>
              <a:rPr lang="en-US" b="1" dirty="0"/>
              <a:t>Agriculture and economic development</a:t>
            </a:r>
          </a:p>
          <a:p>
            <a:pPr marL="285750" indent="-285750">
              <a:buFont typeface="Arial" panose="020B0604020202020204" pitchFamily="34" charset="0"/>
              <a:buChar char="•"/>
            </a:pPr>
            <a:r>
              <a:rPr lang="en-US" b="1" dirty="0"/>
              <a:t>Agriculture—Richland Co CD</a:t>
            </a:r>
          </a:p>
          <a:p>
            <a:pPr marL="285750" indent="-285750">
              <a:buFont typeface="Arial" panose="020B0604020202020204" pitchFamily="34" charset="0"/>
              <a:buChar char="•"/>
            </a:pPr>
            <a:r>
              <a:rPr lang="en-US" b="1" dirty="0"/>
              <a:t>Boulder River Watershed, Sweet Grass Co CD</a:t>
            </a:r>
          </a:p>
          <a:p>
            <a:pPr marL="285750" indent="-285750">
              <a:buFont typeface="Arial" panose="020B0604020202020204" pitchFamily="34" charset="0"/>
              <a:buChar char="•"/>
            </a:pPr>
            <a:r>
              <a:rPr lang="en-US" b="1" dirty="0"/>
              <a:t>Instream, Northern Plains Resource Council</a:t>
            </a:r>
          </a:p>
          <a:p>
            <a:pPr marL="285750" indent="-285750">
              <a:buFont typeface="Arial" panose="020B0604020202020204" pitchFamily="34" charset="0"/>
              <a:buChar char="•"/>
            </a:pPr>
            <a:r>
              <a:rPr lang="en-US" b="1" dirty="0"/>
              <a:t>Crow Nation</a:t>
            </a:r>
          </a:p>
        </p:txBody>
      </p:sp>
    </p:spTree>
    <p:extLst>
      <p:ext uri="{BB962C8B-B14F-4D97-AF65-F5344CB8AC3E}">
        <p14:creationId xmlns:p14="http://schemas.microsoft.com/office/powerpoint/2010/main" val="798673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26191-9C2E-49BE-B1B6-FA3A6B3036C0}"/>
              </a:ext>
            </a:extLst>
          </p:cNvPr>
          <p:cNvSpPr>
            <a:spLocks noGrp="1"/>
          </p:cNvSpPr>
          <p:nvPr>
            <p:ph type="title"/>
          </p:nvPr>
        </p:nvSpPr>
        <p:spPr/>
        <p:txBody>
          <a:bodyPr/>
          <a:lstStyle/>
          <a:p>
            <a:r>
              <a:rPr lang="en-US" dirty="0"/>
              <a:t>Tourism</a:t>
            </a:r>
          </a:p>
        </p:txBody>
      </p:sp>
      <p:pic>
        <p:nvPicPr>
          <p:cNvPr id="10" name="Picture Placeholder 9">
            <a:extLst>
              <a:ext uri="{FF2B5EF4-FFF2-40B4-BE49-F238E27FC236}">
                <a16:creationId xmlns:a16="http://schemas.microsoft.com/office/drawing/2014/main" id="{9F1DBF8B-9EA4-4C8C-B9EA-61E8CDDB81BE}"/>
              </a:ext>
            </a:extLst>
          </p:cNvPr>
          <p:cNvPicPr>
            <a:picLocks noGrp="1" noChangeAspect="1"/>
          </p:cNvPicPr>
          <p:nvPr>
            <p:ph type="pic" idx="13"/>
          </p:nvPr>
        </p:nvPicPr>
        <p:blipFill rotWithShape="1">
          <a:blip r:embed="rId2" cstate="screen">
            <a:extLst>
              <a:ext uri="{28A0092B-C50C-407E-A947-70E740481C1C}">
                <a14:useLocalDpi xmlns:a14="http://schemas.microsoft.com/office/drawing/2010/main"/>
              </a:ext>
            </a:extLst>
          </a:blip>
          <a:srcRect/>
          <a:stretch/>
        </p:blipFill>
        <p:spPr>
          <a:xfrm>
            <a:off x="769938" y="1447800"/>
            <a:ext cx="4943475" cy="4805363"/>
          </a:xfrm>
          <a:prstGeom prst="rect">
            <a:avLst/>
          </a:prstGeom>
        </p:spPr>
      </p:pic>
      <p:pic>
        <p:nvPicPr>
          <p:cNvPr id="16" name="Picture 8" descr="Image result for scribner's monthly yellowstone park cover image">
            <a:extLst>
              <a:ext uri="{FF2B5EF4-FFF2-40B4-BE49-F238E27FC236}">
                <a16:creationId xmlns:a16="http://schemas.microsoft.com/office/drawing/2014/main" id="{E6550A54-EBC5-4FED-812A-B8CEA921C7A3}"/>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a:stretch/>
        </p:blipFill>
        <p:spPr bwMode="auto">
          <a:xfrm>
            <a:off x="6475413" y="1447800"/>
            <a:ext cx="4943475"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0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D4E289-F10E-4BAE-82E1-20B8A1BA354D}"/>
              </a:ext>
            </a:extLst>
          </p:cNvPr>
          <p:cNvSpPr>
            <a:spLocks noGrp="1"/>
          </p:cNvSpPr>
          <p:nvPr>
            <p:ph type="title"/>
          </p:nvPr>
        </p:nvSpPr>
        <p:spPr>
          <a:xfrm>
            <a:off x="1674812" y="4191000"/>
            <a:ext cx="8594429" cy="1320456"/>
          </a:xfrm>
        </p:spPr>
        <p:txBody>
          <a:bodyPr>
            <a:normAutofit fontScale="90000"/>
          </a:bodyPr>
          <a:lstStyle/>
          <a:p>
            <a:pPr algn="ctr"/>
            <a:br>
              <a:rPr lang="en-US" dirty="0"/>
            </a:br>
            <a:br>
              <a:rPr lang="en-US" dirty="0"/>
            </a:br>
            <a:r>
              <a:rPr lang="en-US" sz="2699" dirty="0"/>
              <a:t>Jim Robinson, DNRC water planner</a:t>
            </a:r>
            <a:br>
              <a:rPr lang="en-US" sz="2699" dirty="0"/>
            </a:br>
            <a:r>
              <a:rPr lang="en-US" sz="2699" dirty="0"/>
              <a:t>Chuck Dalby, Hydrologist</a:t>
            </a:r>
            <a:br>
              <a:rPr lang="en-US" sz="2699" dirty="0"/>
            </a:br>
            <a:r>
              <a:rPr lang="en-US" sz="2699" dirty="0"/>
              <a:t>Dr. Susan Gilbertz, MSU-Billings</a:t>
            </a:r>
            <a:br>
              <a:rPr lang="en-US" sz="2699" dirty="0"/>
            </a:br>
            <a:r>
              <a:rPr lang="en-US" sz="2699" dirty="0"/>
              <a:t>Dr. Luke Ward, Rocky Mountain College</a:t>
            </a:r>
            <a:br>
              <a:rPr lang="en-US" sz="2699" dirty="0"/>
            </a:br>
            <a:r>
              <a:rPr lang="en-US" sz="2699" dirty="0"/>
              <a:t>Barb Beck, Beck Consulting</a:t>
            </a:r>
            <a:br>
              <a:rPr lang="en-US" sz="2699" dirty="0"/>
            </a:br>
            <a:br>
              <a:rPr lang="en-US" sz="2699" dirty="0"/>
            </a:br>
            <a:r>
              <a:rPr lang="en-US" sz="2699" dirty="0"/>
              <a:t>Various agency staff subject matter experts from </a:t>
            </a:r>
            <a:br>
              <a:rPr lang="en-US" sz="2699" dirty="0"/>
            </a:br>
            <a:r>
              <a:rPr lang="en-US" sz="2699" dirty="0" err="1"/>
              <a:t>DNRC,FWP,USGS,etc</a:t>
            </a:r>
            <a:r>
              <a:rPr lang="en-US" sz="2699" dirty="0"/>
              <a:t>. as needed and requested</a:t>
            </a:r>
            <a:br>
              <a:rPr lang="en-US" dirty="0"/>
            </a:br>
            <a:endParaRPr lang="en-US" dirty="0"/>
          </a:p>
        </p:txBody>
      </p:sp>
      <p:sp>
        <p:nvSpPr>
          <p:cNvPr id="3" name="Title 1">
            <a:extLst>
              <a:ext uri="{FF2B5EF4-FFF2-40B4-BE49-F238E27FC236}">
                <a16:creationId xmlns:a16="http://schemas.microsoft.com/office/drawing/2014/main" id="{EC3BC314-1893-49E0-B47D-D4014BE305E2}"/>
              </a:ext>
            </a:extLst>
          </p:cNvPr>
          <p:cNvSpPr txBox="1">
            <a:spLocks/>
          </p:cNvSpPr>
          <p:nvPr/>
        </p:nvSpPr>
        <p:spPr>
          <a:xfrm>
            <a:off x="303212" y="228600"/>
            <a:ext cx="11658600" cy="609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YBAC Staff Support</a:t>
            </a:r>
          </a:p>
        </p:txBody>
      </p:sp>
    </p:spTree>
    <p:extLst>
      <p:ext uri="{BB962C8B-B14F-4D97-AF65-F5344CB8AC3E}">
        <p14:creationId xmlns:p14="http://schemas.microsoft.com/office/powerpoint/2010/main" val="20318815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D38EE1-1A1F-40F6-85BF-479761130C2C}"/>
              </a:ext>
            </a:extLst>
          </p:cNvPr>
          <p:cNvSpPr>
            <a:spLocks noGrp="1"/>
          </p:cNvSpPr>
          <p:nvPr>
            <p:ph type="title"/>
          </p:nvPr>
        </p:nvSpPr>
        <p:spPr/>
        <p:txBody>
          <a:bodyPr>
            <a:normAutofit/>
          </a:bodyPr>
          <a:lstStyle/>
          <a:p>
            <a:r>
              <a:rPr lang="en-US" dirty="0"/>
              <a:t>Issues the YBAC selected</a:t>
            </a:r>
          </a:p>
        </p:txBody>
      </p:sp>
      <p:sp>
        <p:nvSpPr>
          <p:cNvPr id="3" name="Content Placeholder 2">
            <a:extLst>
              <a:ext uri="{FF2B5EF4-FFF2-40B4-BE49-F238E27FC236}">
                <a16:creationId xmlns:a16="http://schemas.microsoft.com/office/drawing/2014/main" id="{5D74585B-1056-4211-B714-8648BD18FB97}"/>
              </a:ext>
            </a:extLst>
          </p:cNvPr>
          <p:cNvSpPr>
            <a:spLocks noGrp="1"/>
          </p:cNvSpPr>
          <p:nvPr>
            <p:ph idx="1"/>
          </p:nvPr>
        </p:nvSpPr>
        <p:spPr>
          <a:xfrm>
            <a:off x="1293812" y="1219200"/>
            <a:ext cx="9982200" cy="5087371"/>
          </a:xfrm>
        </p:spPr>
        <p:txBody>
          <a:bodyPr/>
          <a:lstStyle/>
          <a:p>
            <a:r>
              <a:rPr lang="en-US" dirty="0"/>
              <a:t>Drought readiness</a:t>
            </a:r>
          </a:p>
          <a:p>
            <a:r>
              <a:rPr lang="en-US" dirty="0"/>
              <a:t>Water information</a:t>
            </a:r>
          </a:p>
          <a:p>
            <a:r>
              <a:rPr lang="en-US" dirty="0"/>
              <a:t>Integrated water quality and quantity management</a:t>
            </a:r>
          </a:p>
          <a:p>
            <a:r>
              <a:rPr lang="en-US" dirty="0"/>
              <a:t>Water administration and beneficial use</a:t>
            </a:r>
          </a:p>
          <a:p>
            <a:r>
              <a:rPr lang="en-US" dirty="0"/>
              <a:t>Watershed planning</a:t>
            </a:r>
          </a:p>
          <a:p>
            <a:r>
              <a:rPr lang="en-US" dirty="0"/>
              <a:t>Ground water/surface water nexus</a:t>
            </a:r>
          </a:p>
          <a:p>
            <a:r>
              <a:rPr lang="en-US" dirty="0"/>
              <a:t>Instream flow maintenance</a:t>
            </a:r>
          </a:p>
          <a:p>
            <a:r>
              <a:rPr lang="en-US" dirty="0"/>
              <a:t>Water storage</a:t>
            </a:r>
          </a:p>
          <a:p>
            <a:r>
              <a:rPr lang="en-US" dirty="0"/>
              <a:t>Funding</a:t>
            </a:r>
          </a:p>
          <a:p>
            <a:pPr marL="0" indent="0">
              <a:buNone/>
            </a:pPr>
            <a:endParaRPr lang="en-US" dirty="0"/>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35478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E0152-27BC-447E-8687-97AA63B4304B}"/>
              </a:ext>
            </a:extLst>
          </p:cNvPr>
          <p:cNvSpPr>
            <a:spLocks noGrp="1"/>
          </p:cNvSpPr>
          <p:nvPr>
            <p:ph type="title"/>
          </p:nvPr>
        </p:nvSpPr>
        <p:spPr>
          <a:xfrm>
            <a:off x="455612" y="304800"/>
            <a:ext cx="8594429" cy="653628"/>
          </a:xfrm>
        </p:spPr>
        <p:txBody>
          <a:bodyPr>
            <a:normAutofit fontScale="90000"/>
          </a:bodyPr>
          <a:lstStyle/>
          <a:p>
            <a:r>
              <a:rPr lang="en-US" dirty="0"/>
              <a:t>Guiding themes for recommendations</a:t>
            </a:r>
          </a:p>
        </p:txBody>
      </p:sp>
      <p:sp>
        <p:nvSpPr>
          <p:cNvPr id="3" name="Content Placeholder 2">
            <a:extLst>
              <a:ext uri="{FF2B5EF4-FFF2-40B4-BE49-F238E27FC236}">
                <a16:creationId xmlns:a16="http://schemas.microsoft.com/office/drawing/2014/main" id="{BED3ED48-4847-4AA9-B3C3-626DB2285DC7}"/>
              </a:ext>
            </a:extLst>
          </p:cNvPr>
          <p:cNvSpPr>
            <a:spLocks noGrp="1"/>
          </p:cNvSpPr>
          <p:nvPr>
            <p:ph idx="1"/>
          </p:nvPr>
        </p:nvSpPr>
        <p:spPr>
          <a:xfrm>
            <a:off x="1522412" y="1524000"/>
            <a:ext cx="8594429" cy="4278560"/>
          </a:xfrm>
        </p:spPr>
        <p:txBody>
          <a:bodyPr/>
          <a:lstStyle/>
          <a:p>
            <a:pPr lvl="1">
              <a:buFont typeface="Arial" panose="020B0604020202020204" pitchFamily="34" charset="0"/>
              <a:buChar char="•"/>
            </a:pPr>
            <a:r>
              <a:rPr lang="en-US" sz="1999" dirty="0"/>
              <a:t>Recommendations should not threaten prior appropriation doctrine.</a:t>
            </a:r>
          </a:p>
          <a:p>
            <a:pPr lvl="1">
              <a:buFont typeface="Arial" panose="020B0604020202020204" pitchFamily="34" charset="0"/>
              <a:buChar char="•"/>
            </a:pPr>
            <a:r>
              <a:rPr lang="en-US" sz="1999" dirty="0"/>
              <a:t>Recommendations should be stated in simple, non-technical terms.</a:t>
            </a:r>
          </a:p>
          <a:p>
            <a:pPr lvl="1">
              <a:buFont typeface="Arial" panose="020B0604020202020204" pitchFamily="34" charset="0"/>
              <a:buChar char="•"/>
            </a:pPr>
            <a:r>
              <a:rPr lang="en-US" sz="1999" dirty="0"/>
              <a:t>There should not be redundancy of recommendations when issues overlap.</a:t>
            </a:r>
          </a:p>
          <a:p>
            <a:pPr lvl="1">
              <a:buFont typeface="Arial" panose="020B0604020202020204" pitchFamily="34" charset="0"/>
              <a:buChar char="•"/>
            </a:pPr>
            <a:r>
              <a:rPr lang="en-US" sz="1999" dirty="0"/>
              <a:t>YBAC did consider water issues within their charge regardless of which state agency has the lead.</a:t>
            </a:r>
          </a:p>
          <a:p>
            <a:pPr lvl="1">
              <a:buFont typeface="Arial" panose="020B0604020202020204" pitchFamily="34" charset="0"/>
              <a:buChar char="•"/>
            </a:pPr>
            <a:r>
              <a:rPr lang="en-US" sz="1999" dirty="0"/>
              <a:t>YBAC believes state agencies should work closely together to benefit water users and Montanans.</a:t>
            </a:r>
          </a:p>
          <a:p>
            <a:pPr lvl="1">
              <a:buFont typeface="Arial" panose="020B0604020202020204" pitchFamily="34" charset="0"/>
              <a:buChar char="•"/>
            </a:pPr>
            <a:r>
              <a:rPr lang="en-US" sz="1999" dirty="0"/>
              <a:t>The YBAC was conscious of the financial implications of recommending new or adding a level of effort to on-going work.</a:t>
            </a:r>
          </a:p>
          <a:p>
            <a:endParaRPr lang="en-US" dirty="0"/>
          </a:p>
        </p:txBody>
      </p:sp>
    </p:spTree>
    <p:extLst>
      <p:ext uri="{BB962C8B-B14F-4D97-AF65-F5344CB8AC3E}">
        <p14:creationId xmlns:p14="http://schemas.microsoft.com/office/powerpoint/2010/main" val="422380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240050-FA2D-4CA9-BD7A-0E5953F2E997}"/>
              </a:ext>
            </a:extLst>
          </p:cNvPr>
          <p:cNvSpPr>
            <a:spLocks noGrp="1"/>
          </p:cNvSpPr>
          <p:nvPr>
            <p:ph type="title"/>
          </p:nvPr>
        </p:nvSpPr>
        <p:spPr/>
        <p:txBody>
          <a:bodyPr/>
          <a:lstStyle/>
          <a:p>
            <a:r>
              <a:rPr lang="en-US" dirty="0"/>
              <a:t>Outcomes</a:t>
            </a:r>
          </a:p>
        </p:txBody>
      </p:sp>
      <p:sp>
        <p:nvSpPr>
          <p:cNvPr id="5" name="Text Placeholder 4">
            <a:extLst>
              <a:ext uri="{FF2B5EF4-FFF2-40B4-BE49-F238E27FC236}">
                <a16:creationId xmlns:a16="http://schemas.microsoft.com/office/drawing/2014/main" id="{ABB92E72-697A-4D7B-A76D-B839835E88C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7598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AEE4-3504-4824-8281-344DF9F41000}"/>
              </a:ext>
            </a:extLst>
          </p:cNvPr>
          <p:cNvSpPr>
            <a:spLocks noGrp="1"/>
          </p:cNvSpPr>
          <p:nvPr>
            <p:ph type="title"/>
          </p:nvPr>
        </p:nvSpPr>
        <p:spPr>
          <a:xfrm>
            <a:off x="455612" y="-9832"/>
            <a:ext cx="8594429" cy="942118"/>
          </a:xfrm>
        </p:spPr>
        <p:txBody>
          <a:bodyPr>
            <a:normAutofit fontScale="90000"/>
          </a:bodyPr>
          <a:lstStyle/>
          <a:p>
            <a:br>
              <a:rPr lang="en-US" dirty="0"/>
            </a:br>
            <a:r>
              <a:rPr lang="en-US" dirty="0"/>
              <a:t>Drought Readiness</a:t>
            </a:r>
          </a:p>
        </p:txBody>
      </p:sp>
      <p:sp>
        <p:nvSpPr>
          <p:cNvPr id="3" name="Content Placeholder 2">
            <a:extLst>
              <a:ext uri="{FF2B5EF4-FFF2-40B4-BE49-F238E27FC236}">
                <a16:creationId xmlns:a16="http://schemas.microsoft.com/office/drawing/2014/main" id="{00EA3C4E-3EF5-4613-9627-A8BDB288649C}"/>
              </a:ext>
            </a:extLst>
          </p:cNvPr>
          <p:cNvSpPr>
            <a:spLocks noGrp="1"/>
          </p:cNvSpPr>
          <p:nvPr>
            <p:ph idx="1"/>
          </p:nvPr>
        </p:nvSpPr>
        <p:spPr>
          <a:xfrm>
            <a:off x="1797197" y="1600200"/>
            <a:ext cx="8594429" cy="4015573"/>
          </a:xfrm>
        </p:spPr>
        <p:txBody>
          <a:bodyPr>
            <a:normAutofit fontScale="92500" lnSpcReduction="10000"/>
          </a:bodyPr>
          <a:lstStyle/>
          <a:p>
            <a:pPr marL="0" indent="0">
              <a:buNone/>
            </a:pPr>
            <a:r>
              <a:rPr lang="en-US" b="1" cap="small" dirty="0"/>
              <a:t>Issue Statement</a:t>
            </a:r>
            <a:r>
              <a:rPr lang="en-US" b="1" dirty="0"/>
              <a:t>: </a:t>
            </a:r>
            <a:r>
              <a:rPr lang="en-US" dirty="0"/>
              <a:t>Numerous extended dry periods are documented in the Yellowstone hydrologic record. Water availability and drought preparedness are motivating factors in any water resource sustainability strategy. Many tools and policies are available, including conservation, to assist with effective water allocation that maintains economic viability and preserves resource values during drought (see Water Information, Watershed Planning, and Water Administration). </a:t>
            </a:r>
          </a:p>
          <a:p>
            <a:pPr marL="0" indent="0">
              <a:buNone/>
            </a:pPr>
            <a:r>
              <a:rPr lang="en-US" dirty="0"/>
              <a:t> </a:t>
            </a:r>
          </a:p>
          <a:p>
            <a:r>
              <a:rPr lang="en-US" u="sng" dirty="0"/>
              <a:t>Goal</a:t>
            </a:r>
            <a:r>
              <a:rPr lang="en-US" dirty="0"/>
              <a:t>:  </a:t>
            </a:r>
            <a:r>
              <a:rPr lang="en-US" i="1" dirty="0"/>
              <a:t>Provide sufficient information, and legal</a:t>
            </a:r>
            <a:r>
              <a:rPr lang="en-US" b="1" i="1" dirty="0"/>
              <a:t> </a:t>
            </a:r>
            <a:r>
              <a:rPr lang="en-US" i="1" dirty="0"/>
              <a:t>and administrative capacity to minimize adverse impacts</a:t>
            </a:r>
            <a:r>
              <a:rPr lang="en-US" b="1" i="1" dirty="0"/>
              <a:t> </a:t>
            </a:r>
            <a:r>
              <a:rPr lang="en-US" i="1" dirty="0"/>
              <a:t>during times of scarcity.</a:t>
            </a:r>
            <a:endParaRPr lang="en-US" dirty="0"/>
          </a:p>
          <a:p>
            <a:endParaRPr lang="en-US" dirty="0"/>
          </a:p>
        </p:txBody>
      </p:sp>
    </p:spTree>
    <p:extLst>
      <p:ext uri="{BB962C8B-B14F-4D97-AF65-F5344CB8AC3E}">
        <p14:creationId xmlns:p14="http://schemas.microsoft.com/office/powerpoint/2010/main" val="8073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333D4-F000-4DC8-8B9C-4EC444B9C3D4}"/>
              </a:ext>
            </a:extLst>
          </p:cNvPr>
          <p:cNvSpPr>
            <a:spLocks noGrp="1"/>
          </p:cNvSpPr>
          <p:nvPr>
            <p:ph type="title"/>
          </p:nvPr>
        </p:nvSpPr>
        <p:spPr>
          <a:xfrm>
            <a:off x="303212" y="0"/>
            <a:ext cx="8594429" cy="916957"/>
          </a:xfrm>
        </p:spPr>
        <p:txBody>
          <a:bodyPr>
            <a:normAutofit fontScale="90000"/>
          </a:bodyPr>
          <a:lstStyle/>
          <a:p>
            <a:br>
              <a:rPr lang="en-US" dirty="0"/>
            </a:br>
            <a:r>
              <a:rPr lang="en-US" dirty="0"/>
              <a:t>Water Information</a:t>
            </a:r>
          </a:p>
        </p:txBody>
      </p:sp>
      <p:sp>
        <p:nvSpPr>
          <p:cNvPr id="3" name="Content Placeholder 2">
            <a:extLst>
              <a:ext uri="{FF2B5EF4-FFF2-40B4-BE49-F238E27FC236}">
                <a16:creationId xmlns:a16="http://schemas.microsoft.com/office/drawing/2014/main" id="{AFD7A367-0C58-44FC-A3E6-0C76317F2C5A}"/>
              </a:ext>
            </a:extLst>
          </p:cNvPr>
          <p:cNvSpPr>
            <a:spLocks noGrp="1"/>
          </p:cNvSpPr>
          <p:nvPr>
            <p:ph idx="1"/>
          </p:nvPr>
        </p:nvSpPr>
        <p:spPr>
          <a:xfrm>
            <a:off x="1674812" y="1600200"/>
            <a:ext cx="8594429" cy="4253399"/>
          </a:xfrm>
        </p:spPr>
        <p:txBody>
          <a:bodyPr/>
          <a:lstStyle/>
          <a:p>
            <a:pPr marL="0" indent="0">
              <a:buNone/>
            </a:pPr>
            <a:r>
              <a:rPr lang="en-US" b="1" cap="small" dirty="0"/>
              <a:t>Issue Statement</a:t>
            </a:r>
            <a:r>
              <a:rPr lang="en-US" b="1" dirty="0"/>
              <a:t>:</a:t>
            </a:r>
            <a:r>
              <a:rPr lang="en-US" dirty="0"/>
              <a:t> The adequacy of existing water information, along with its availability, and ease of access to water users, water managers and the public is an issue.   Sufficient water data needs to be collected and made available so that all relevant water information pertaining to a water body can be readily accessed and used to make informed decisions. </a:t>
            </a:r>
          </a:p>
          <a:p>
            <a:pPr marL="0" indent="0">
              <a:buNone/>
            </a:pPr>
            <a:r>
              <a:rPr lang="en-US" dirty="0"/>
              <a:t> </a:t>
            </a:r>
          </a:p>
          <a:p>
            <a:r>
              <a:rPr lang="en-US" u="sng" dirty="0"/>
              <a:t>Goal</a:t>
            </a:r>
            <a:r>
              <a:rPr lang="en-US" dirty="0"/>
              <a:t> - </a:t>
            </a:r>
            <a:r>
              <a:rPr lang="en-US" i="1" dirty="0"/>
              <a:t>Provide sufficient water information to efficiently and legally administer water rights, and allow an integrated approach to water resource management.</a:t>
            </a:r>
            <a:endParaRPr lang="en-US" dirty="0"/>
          </a:p>
          <a:p>
            <a:endParaRPr lang="en-US" dirty="0"/>
          </a:p>
        </p:txBody>
      </p:sp>
    </p:spTree>
    <p:extLst>
      <p:ext uri="{BB962C8B-B14F-4D97-AF65-F5344CB8AC3E}">
        <p14:creationId xmlns:p14="http://schemas.microsoft.com/office/powerpoint/2010/main" val="4852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C785F-9446-4F48-9017-61007D47E13A}"/>
              </a:ext>
            </a:extLst>
          </p:cNvPr>
          <p:cNvSpPr>
            <a:spLocks noGrp="1"/>
          </p:cNvSpPr>
          <p:nvPr>
            <p:ph type="title"/>
          </p:nvPr>
        </p:nvSpPr>
        <p:spPr>
          <a:xfrm>
            <a:off x="303212" y="224979"/>
            <a:ext cx="8594429" cy="1184678"/>
          </a:xfrm>
        </p:spPr>
        <p:txBody>
          <a:bodyPr>
            <a:normAutofit/>
          </a:bodyPr>
          <a:lstStyle/>
          <a:p>
            <a:r>
              <a:rPr lang="en-US" b="1" cap="small" dirty="0"/>
              <a:t>Integrated Water Quality and Quantity Management</a:t>
            </a:r>
            <a:endParaRPr lang="en-US" dirty="0"/>
          </a:p>
        </p:txBody>
      </p:sp>
      <p:sp>
        <p:nvSpPr>
          <p:cNvPr id="3" name="Content Placeholder 2">
            <a:extLst>
              <a:ext uri="{FF2B5EF4-FFF2-40B4-BE49-F238E27FC236}">
                <a16:creationId xmlns:a16="http://schemas.microsoft.com/office/drawing/2014/main" id="{9965CDD6-543B-4329-9556-3ED357099B53}"/>
              </a:ext>
            </a:extLst>
          </p:cNvPr>
          <p:cNvSpPr>
            <a:spLocks noGrp="1"/>
          </p:cNvSpPr>
          <p:nvPr>
            <p:ph idx="1"/>
          </p:nvPr>
        </p:nvSpPr>
        <p:spPr>
          <a:xfrm>
            <a:off x="1674812" y="1905000"/>
            <a:ext cx="8594429" cy="3689087"/>
          </a:xfrm>
        </p:spPr>
        <p:txBody>
          <a:bodyPr>
            <a:normAutofit fontScale="92500"/>
          </a:bodyPr>
          <a:lstStyle/>
          <a:p>
            <a:pPr marL="0" indent="0">
              <a:buNone/>
            </a:pPr>
            <a:r>
              <a:rPr lang="en-US" b="1" cap="small" dirty="0"/>
              <a:t>Issue Statement</a:t>
            </a:r>
            <a:r>
              <a:rPr lang="en-US" b="1" dirty="0"/>
              <a:t>:  </a:t>
            </a:r>
            <a:r>
              <a:rPr lang="en-US" dirty="0"/>
              <a:t>Water use and water quality are linked.  Every use of water affects its quality and as water consumption increases or the characteristics of the supply change, new and alternative uses can be affected.  Water quality is an important issue in all areas of the Yellowstone River basin and influences beneficial uses.</a:t>
            </a:r>
          </a:p>
          <a:p>
            <a:pPr marL="0" indent="0">
              <a:buNone/>
            </a:pPr>
            <a:endParaRPr lang="en-US" dirty="0"/>
          </a:p>
          <a:p>
            <a:r>
              <a:rPr lang="en-US" u="sng" dirty="0"/>
              <a:t>Goal</a:t>
            </a:r>
            <a:r>
              <a:rPr lang="en-US" dirty="0"/>
              <a:t>:</a:t>
            </a:r>
            <a:r>
              <a:rPr lang="en-US" i="1" dirty="0"/>
              <a:t> The desired condition is one in which current and future water use and water quality are balanced in the water administrative and regulatory framework</a:t>
            </a:r>
            <a:r>
              <a:rPr lang="en-US" dirty="0"/>
              <a:t>. </a:t>
            </a:r>
          </a:p>
          <a:p>
            <a:endParaRPr lang="en-US" dirty="0"/>
          </a:p>
        </p:txBody>
      </p:sp>
    </p:spTree>
    <p:extLst>
      <p:ext uri="{BB962C8B-B14F-4D97-AF65-F5344CB8AC3E}">
        <p14:creationId xmlns:p14="http://schemas.microsoft.com/office/powerpoint/2010/main" val="191523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A9E1-C2D6-4F59-BAA6-C1EA8F7A6DAE}"/>
              </a:ext>
            </a:extLst>
          </p:cNvPr>
          <p:cNvSpPr>
            <a:spLocks noGrp="1"/>
          </p:cNvSpPr>
          <p:nvPr>
            <p:ph type="title"/>
          </p:nvPr>
        </p:nvSpPr>
        <p:spPr/>
        <p:txBody>
          <a:bodyPr>
            <a:normAutofit fontScale="90000"/>
          </a:bodyPr>
          <a:lstStyle/>
          <a:p>
            <a:br>
              <a:rPr lang="en-US" b="1" cap="small" dirty="0"/>
            </a:br>
            <a:r>
              <a:rPr lang="en-US" b="1" cap="small" dirty="0"/>
              <a:t>Ground Water/Surface Water Nexus</a:t>
            </a:r>
            <a:endParaRPr lang="en-US" dirty="0"/>
          </a:p>
        </p:txBody>
      </p:sp>
      <p:sp>
        <p:nvSpPr>
          <p:cNvPr id="3" name="Content Placeholder 2">
            <a:extLst>
              <a:ext uri="{FF2B5EF4-FFF2-40B4-BE49-F238E27FC236}">
                <a16:creationId xmlns:a16="http://schemas.microsoft.com/office/drawing/2014/main" id="{8C898469-3950-44C7-88BA-14791A8C8189}"/>
              </a:ext>
            </a:extLst>
          </p:cNvPr>
          <p:cNvSpPr>
            <a:spLocks noGrp="1"/>
          </p:cNvSpPr>
          <p:nvPr>
            <p:ph idx="1"/>
          </p:nvPr>
        </p:nvSpPr>
        <p:spPr>
          <a:xfrm>
            <a:off x="1598612" y="1600200"/>
            <a:ext cx="8594429" cy="4109891"/>
          </a:xfrm>
        </p:spPr>
        <p:txBody>
          <a:bodyPr>
            <a:normAutofit fontScale="92500" lnSpcReduction="20000"/>
          </a:bodyPr>
          <a:lstStyle/>
          <a:p>
            <a:pPr marL="0" indent="0">
              <a:buNone/>
            </a:pPr>
            <a:r>
              <a:rPr lang="en-US" b="1" cap="small" dirty="0"/>
              <a:t>Issue Statement</a:t>
            </a:r>
            <a:r>
              <a:rPr lang="en-US" b="1" dirty="0"/>
              <a:t>:</a:t>
            </a:r>
            <a:r>
              <a:rPr lang="en-US" dirty="0"/>
              <a:t> Ground and surface water are linked, often in complex interactions that can only be characterized through site-specific long-term measurement and monitoring projects.  Although ground water usage in relation to surface water is relatively minor in the Yellowstone River basin, localized problems exist, particularly in areas impacted by land use changes or conversion from flood to sprinkler irrigation.  </a:t>
            </a:r>
          </a:p>
          <a:p>
            <a:pPr marL="0" indent="0">
              <a:buNone/>
            </a:pPr>
            <a:endParaRPr lang="en-US" dirty="0"/>
          </a:p>
          <a:p>
            <a:r>
              <a:rPr lang="en-US" u="sng" dirty="0"/>
              <a:t>Goal</a:t>
            </a:r>
            <a:r>
              <a:rPr lang="en-US" dirty="0"/>
              <a:t>:  </a:t>
            </a:r>
            <a:r>
              <a:rPr lang="en-US" i="1" dirty="0"/>
              <a:t>Better manage water resources (rivers, streams, lakes, aquifers, wetlands, riparian zones, etc.) in the Yellowstone River basin by obtaining information on surface water and groundwater sufficient to determine the potential effects of existing and future land use changes and drought, especially in high value aquifers and surface waters that are necessary to sustain beneficial uses.</a:t>
            </a:r>
            <a:endParaRPr lang="en-US" dirty="0"/>
          </a:p>
          <a:p>
            <a:endParaRPr lang="en-US" dirty="0"/>
          </a:p>
        </p:txBody>
      </p:sp>
    </p:spTree>
    <p:extLst>
      <p:ext uri="{BB962C8B-B14F-4D97-AF65-F5344CB8AC3E}">
        <p14:creationId xmlns:p14="http://schemas.microsoft.com/office/powerpoint/2010/main" val="123261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83B3-8A50-4D1B-A573-6D6F28248AAE}"/>
              </a:ext>
            </a:extLst>
          </p:cNvPr>
          <p:cNvSpPr>
            <a:spLocks noGrp="1"/>
          </p:cNvSpPr>
          <p:nvPr>
            <p:ph type="title"/>
          </p:nvPr>
        </p:nvSpPr>
        <p:spPr/>
        <p:txBody>
          <a:bodyPr>
            <a:normAutofit fontScale="90000"/>
          </a:bodyPr>
          <a:lstStyle/>
          <a:p>
            <a:br>
              <a:rPr lang="en-US" b="1" cap="small" dirty="0"/>
            </a:br>
            <a:r>
              <a:rPr lang="en-US" b="1" cap="small" dirty="0"/>
              <a:t>Water Administration and Beneficial Use</a:t>
            </a:r>
            <a:endParaRPr lang="en-US" dirty="0"/>
          </a:p>
        </p:txBody>
      </p:sp>
      <p:sp>
        <p:nvSpPr>
          <p:cNvPr id="3" name="Content Placeholder 2">
            <a:extLst>
              <a:ext uri="{FF2B5EF4-FFF2-40B4-BE49-F238E27FC236}">
                <a16:creationId xmlns:a16="http://schemas.microsoft.com/office/drawing/2014/main" id="{5480C8DE-59A6-4AA9-A9A8-7F08AE2C2124}"/>
              </a:ext>
            </a:extLst>
          </p:cNvPr>
          <p:cNvSpPr>
            <a:spLocks noGrp="1"/>
          </p:cNvSpPr>
          <p:nvPr>
            <p:ph idx="1"/>
          </p:nvPr>
        </p:nvSpPr>
        <p:spPr>
          <a:xfrm>
            <a:off x="1903412" y="1600200"/>
            <a:ext cx="8594429" cy="4043559"/>
          </a:xfrm>
        </p:spPr>
        <p:txBody>
          <a:bodyPr>
            <a:normAutofit fontScale="85000" lnSpcReduction="10000"/>
          </a:bodyPr>
          <a:lstStyle/>
          <a:p>
            <a:pPr marL="0" indent="0">
              <a:buNone/>
            </a:pPr>
            <a:r>
              <a:rPr lang="en-US" b="1" cap="small" dirty="0"/>
              <a:t>Issue Statement</a:t>
            </a:r>
            <a:r>
              <a:rPr lang="en-US" b="1" dirty="0"/>
              <a:t>: </a:t>
            </a:r>
            <a:r>
              <a:rPr lang="en-US" dirty="0"/>
              <a:t>Enabling fairness under Montana’s water law is a significant issue in the Yellowstone Basin.  Uncertainty is created by the large number of unused claims in the DNRC water rights system and senior users are sometimes unable to meet their water right due to misappropriation by other users.  Any strategy to meet future water demand and put water to beneficial use needs to include examination of Montana’s water right system so as to identify opportunities to maximize administrative efficiency and ensure proper monitoring and enforcement of water rights.</a:t>
            </a:r>
          </a:p>
          <a:p>
            <a:pPr marL="0" indent="0">
              <a:buNone/>
            </a:pPr>
            <a:endParaRPr lang="en-US" dirty="0"/>
          </a:p>
          <a:p>
            <a:r>
              <a:rPr lang="en-US" u="sng" dirty="0"/>
              <a:t>Goal</a:t>
            </a:r>
            <a:r>
              <a:rPr lang="en-US" dirty="0"/>
              <a:t>:  </a:t>
            </a:r>
            <a:r>
              <a:rPr lang="en-US" i="1" dirty="0"/>
              <a:t>Improve the existing water right administrative system to ensure water allocation according to established priority and identify unallocated water to satisfy current and future claims.</a:t>
            </a:r>
            <a:endParaRPr lang="en-US" dirty="0"/>
          </a:p>
          <a:p>
            <a:endParaRPr lang="en-US" dirty="0"/>
          </a:p>
        </p:txBody>
      </p:sp>
    </p:spTree>
    <p:extLst>
      <p:ext uri="{BB962C8B-B14F-4D97-AF65-F5344CB8AC3E}">
        <p14:creationId xmlns:p14="http://schemas.microsoft.com/office/powerpoint/2010/main" val="325232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F65A-19AE-421E-9B08-7C6570828D14}"/>
              </a:ext>
            </a:extLst>
          </p:cNvPr>
          <p:cNvSpPr>
            <a:spLocks noGrp="1"/>
          </p:cNvSpPr>
          <p:nvPr>
            <p:ph type="title"/>
          </p:nvPr>
        </p:nvSpPr>
        <p:spPr>
          <a:xfrm>
            <a:off x="379412" y="14748"/>
            <a:ext cx="8594429" cy="862647"/>
          </a:xfrm>
        </p:spPr>
        <p:txBody>
          <a:bodyPr>
            <a:normAutofit fontScale="90000"/>
          </a:bodyPr>
          <a:lstStyle/>
          <a:p>
            <a:br>
              <a:rPr lang="en-US" dirty="0"/>
            </a:br>
            <a:r>
              <a:rPr lang="en-US" dirty="0"/>
              <a:t>Water Storage</a:t>
            </a:r>
          </a:p>
        </p:txBody>
      </p:sp>
      <p:sp>
        <p:nvSpPr>
          <p:cNvPr id="3" name="Content Placeholder 2">
            <a:extLst>
              <a:ext uri="{FF2B5EF4-FFF2-40B4-BE49-F238E27FC236}">
                <a16:creationId xmlns:a16="http://schemas.microsoft.com/office/drawing/2014/main" id="{36C64376-2715-421D-8DB7-2D652DCEFAA1}"/>
              </a:ext>
            </a:extLst>
          </p:cNvPr>
          <p:cNvSpPr>
            <a:spLocks noGrp="1"/>
          </p:cNvSpPr>
          <p:nvPr>
            <p:ph idx="1"/>
          </p:nvPr>
        </p:nvSpPr>
        <p:spPr>
          <a:xfrm>
            <a:off x="1674812" y="1524000"/>
            <a:ext cx="8594429" cy="4109892"/>
          </a:xfrm>
        </p:spPr>
        <p:txBody>
          <a:bodyPr>
            <a:normAutofit fontScale="77500" lnSpcReduction="20000"/>
          </a:bodyPr>
          <a:lstStyle/>
          <a:p>
            <a:pPr marL="0" indent="0">
              <a:buNone/>
            </a:pPr>
            <a:r>
              <a:rPr lang="en-US" b="1" cap="small" dirty="0"/>
              <a:t>Issue Statement</a:t>
            </a:r>
            <a:r>
              <a:rPr lang="en-US" b="1" dirty="0"/>
              <a:t>: </a:t>
            </a:r>
            <a:r>
              <a:rPr lang="en-US" dirty="0"/>
              <a:t>Water storage is an important part of integrated water management in the Yellowstone River Basin.  However, traditional storage projects (dams and reservoirs) are expensive to plan, construct, manage, and maintain.  In addition to construction of new storage, alternatives such as the prioritization of uses for water stored within existing reservoirs, maintenance of storage facilities, and modification of existing projects are important tools to mitigate effects of water supply variability.  Managing stream and wetland systems to enhance natural channel and floodplain storage can augment structural measures by reconnecting streams to their floodplain, protecting wetlands, and encouraging healthy riparian vegetation.  </a:t>
            </a:r>
          </a:p>
          <a:p>
            <a:pPr marL="0" indent="0">
              <a:buNone/>
            </a:pPr>
            <a:r>
              <a:rPr lang="en-US" dirty="0"/>
              <a:t> </a:t>
            </a:r>
          </a:p>
          <a:p>
            <a:r>
              <a:rPr lang="en-US" u="sng" dirty="0"/>
              <a:t>Goal</a:t>
            </a:r>
            <a:r>
              <a:rPr lang="en-US" dirty="0"/>
              <a:t> – </a:t>
            </a:r>
            <a:r>
              <a:rPr lang="en-US" i="1" dirty="0"/>
              <a:t>Maintain existing storage projects and with the exception of the main stem Yellowstone River, develop new storage, including non-structural alternatives such as enhanced groundwater recharge, to improve seasonal and year-to-year availability of water for new and existing uses of water.</a:t>
            </a:r>
            <a:endParaRPr lang="en-US" dirty="0"/>
          </a:p>
          <a:p>
            <a:endParaRPr lang="en-US" dirty="0"/>
          </a:p>
        </p:txBody>
      </p:sp>
    </p:spTree>
    <p:extLst>
      <p:ext uri="{BB962C8B-B14F-4D97-AF65-F5344CB8AC3E}">
        <p14:creationId xmlns:p14="http://schemas.microsoft.com/office/powerpoint/2010/main" val="62611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Tourism &amp; Retail</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a:t>1871</a:t>
            </a:r>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1931</a:t>
            </a:r>
          </a:p>
        </p:txBody>
      </p:sp>
      <p:pic>
        <p:nvPicPr>
          <p:cNvPr id="7" name="Picture Placeholder 8" descr="A vintage photo of a dirt field&#10;&#10;Description generated with very high confidence">
            <a:extLst>
              <a:ext uri="{FF2B5EF4-FFF2-40B4-BE49-F238E27FC236}">
                <a16:creationId xmlns:a16="http://schemas.microsoft.com/office/drawing/2014/main" id="{EB3DAF98-805F-4F02-856D-0059FDAF8FAC}"/>
              </a:ext>
            </a:extLst>
          </p:cNvPr>
          <p:cNvPicPr>
            <a:picLocks noGrp="1" noChangeAspect="1"/>
          </p:cNvPicPr>
          <p:nvPr>
            <p:ph type="pic" idx="13"/>
          </p:nvPr>
        </p:nvPicPr>
        <p:blipFill>
          <a:blip r:embed="rId3" cstate="email">
            <a:extLst>
              <a:ext uri="{28A0092B-C50C-407E-A947-70E740481C1C}">
                <a14:useLocalDpi xmlns:a14="http://schemas.microsoft.com/office/drawing/2010/main"/>
              </a:ext>
            </a:extLst>
          </a:blip>
          <a:srcRect/>
          <a:stretch>
            <a:fillRect/>
          </a:stretch>
        </p:blipFill>
        <p:spPr>
          <a:xfrm>
            <a:off x="769938" y="1447800"/>
            <a:ext cx="4943475" cy="4805363"/>
          </a:xfrm>
        </p:spPr>
      </p:pic>
      <p:pic>
        <p:nvPicPr>
          <p:cNvPr id="11" name="Picture 4" descr="Image result for northern pacific emigrant peak poster">
            <a:extLst>
              <a:ext uri="{FF2B5EF4-FFF2-40B4-BE49-F238E27FC236}">
                <a16:creationId xmlns:a16="http://schemas.microsoft.com/office/drawing/2014/main" id="{E43266B4-B37D-4CE2-AA93-DB8713D29707}"/>
              </a:ext>
            </a:extLst>
          </p:cNvPr>
          <p:cNvPicPr>
            <a:picLocks noGrp="1" noChangeAspect="1" noChangeArrowheads="1"/>
          </p:cNvPicPr>
          <p:nvPr>
            <p:ph type="pic" idx="1"/>
          </p:nvPr>
        </p:nvPicPr>
        <p:blipFill rotWithShape="1">
          <a:blip r:embed="rId4" cstate="email">
            <a:extLst>
              <a:ext uri="{28A0092B-C50C-407E-A947-70E740481C1C}">
                <a14:useLocalDpi xmlns:a14="http://schemas.microsoft.com/office/drawing/2010/main"/>
              </a:ext>
            </a:extLst>
          </a:blip>
          <a:srcRect/>
          <a:stretch/>
        </p:blipFill>
        <p:spPr bwMode="auto">
          <a:xfrm>
            <a:off x="6475413" y="1447800"/>
            <a:ext cx="4943475" cy="480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9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810D-B6EA-4495-A3F3-5C236836007F}"/>
              </a:ext>
            </a:extLst>
          </p:cNvPr>
          <p:cNvSpPr>
            <a:spLocks noGrp="1"/>
          </p:cNvSpPr>
          <p:nvPr>
            <p:ph type="title"/>
          </p:nvPr>
        </p:nvSpPr>
        <p:spPr/>
        <p:txBody>
          <a:bodyPr>
            <a:normAutofit fontScale="90000"/>
          </a:bodyPr>
          <a:lstStyle/>
          <a:p>
            <a:br>
              <a:rPr lang="en-US" dirty="0"/>
            </a:br>
            <a:r>
              <a:rPr lang="en-US" dirty="0"/>
              <a:t>Instream Flow Maintenance</a:t>
            </a:r>
          </a:p>
        </p:txBody>
      </p:sp>
      <p:sp>
        <p:nvSpPr>
          <p:cNvPr id="3" name="Content Placeholder 2">
            <a:extLst>
              <a:ext uri="{FF2B5EF4-FFF2-40B4-BE49-F238E27FC236}">
                <a16:creationId xmlns:a16="http://schemas.microsoft.com/office/drawing/2014/main" id="{3F203C48-044E-48AC-B21A-E43A004B790A}"/>
              </a:ext>
            </a:extLst>
          </p:cNvPr>
          <p:cNvSpPr>
            <a:spLocks noGrp="1"/>
          </p:cNvSpPr>
          <p:nvPr>
            <p:ph idx="1"/>
          </p:nvPr>
        </p:nvSpPr>
        <p:spPr>
          <a:xfrm>
            <a:off x="1835297" y="1676400"/>
            <a:ext cx="8594429" cy="4024903"/>
          </a:xfrm>
        </p:spPr>
        <p:txBody>
          <a:bodyPr>
            <a:normAutofit fontScale="92500" lnSpcReduction="20000"/>
          </a:bodyPr>
          <a:lstStyle/>
          <a:p>
            <a:pPr marL="0" indent="0">
              <a:buNone/>
            </a:pPr>
            <a:r>
              <a:rPr lang="en-US" b="1" cap="small" dirty="0"/>
              <a:t>Issue Statement</a:t>
            </a:r>
            <a:r>
              <a:rPr lang="en-US" b="1" dirty="0"/>
              <a:t>:</a:t>
            </a:r>
            <a:r>
              <a:rPr lang="en-US" dirty="0"/>
              <a:t> Despite the lack of on-stream main stem storage reservoirs, the natural hydrology of the Yellowstone River has been significantly altered by present-day levels of development. Instream flow maintenance pertains to maintenance of a stream’s complete hydrologic regime.  Maintenance of instream flows is a significant issue, not only on the main stem Yellowstone River and its larger tributaries, but also on smaller tributaries necessary for the functionality of the river system.  </a:t>
            </a:r>
          </a:p>
          <a:p>
            <a:pPr marL="0" indent="0">
              <a:buNone/>
            </a:pPr>
            <a:endParaRPr lang="en-US" dirty="0"/>
          </a:p>
          <a:p>
            <a:r>
              <a:rPr lang="en-US" u="sng" dirty="0"/>
              <a:t>Goal</a:t>
            </a:r>
            <a:r>
              <a:rPr lang="en-US" dirty="0"/>
              <a:t>:  </a:t>
            </a:r>
            <a:r>
              <a:rPr lang="en-US" i="1" dirty="0"/>
              <a:t>Provide sufficient protection for instream flows within the prior appropriation framework to maintain aquatic ecology and for other values, such as recreation and aesthetics.</a:t>
            </a:r>
            <a:endParaRPr lang="en-US" dirty="0"/>
          </a:p>
          <a:p>
            <a:endParaRPr lang="en-US" dirty="0"/>
          </a:p>
        </p:txBody>
      </p:sp>
    </p:spTree>
    <p:extLst>
      <p:ext uri="{BB962C8B-B14F-4D97-AF65-F5344CB8AC3E}">
        <p14:creationId xmlns:p14="http://schemas.microsoft.com/office/powerpoint/2010/main" val="225794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E7DE-9357-42C6-BF20-FE7C6A2CF0C6}"/>
              </a:ext>
            </a:extLst>
          </p:cNvPr>
          <p:cNvSpPr>
            <a:spLocks noGrp="1"/>
          </p:cNvSpPr>
          <p:nvPr>
            <p:ph type="title"/>
          </p:nvPr>
        </p:nvSpPr>
        <p:spPr/>
        <p:txBody>
          <a:bodyPr>
            <a:normAutofit fontScale="90000"/>
          </a:bodyPr>
          <a:lstStyle/>
          <a:p>
            <a:br>
              <a:rPr lang="en-US" b="1" cap="small" dirty="0"/>
            </a:br>
            <a:r>
              <a:rPr lang="en-US" b="1" cap="small" dirty="0"/>
              <a:t>Watershed Planning</a:t>
            </a:r>
            <a:endParaRPr lang="en-US" dirty="0"/>
          </a:p>
        </p:txBody>
      </p:sp>
      <p:sp>
        <p:nvSpPr>
          <p:cNvPr id="3" name="Content Placeholder 2">
            <a:extLst>
              <a:ext uri="{FF2B5EF4-FFF2-40B4-BE49-F238E27FC236}">
                <a16:creationId xmlns:a16="http://schemas.microsoft.com/office/drawing/2014/main" id="{1E295D6E-7306-4173-8DD2-C599259D79C6}"/>
              </a:ext>
            </a:extLst>
          </p:cNvPr>
          <p:cNvSpPr>
            <a:spLocks noGrp="1"/>
          </p:cNvSpPr>
          <p:nvPr>
            <p:ph idx="1"/>
          </p:nvPr>
        </p:nvSpPr>
        <p:spPr>
          <a:xfrm>
            <a:off x="1674812" y="1600200"/>
            <a:ext cx="8594429" cy="4109891"/>
          </a:xfrm>
        </p:spPr>
        <p:txBody>
          <a:bodyPr>
            <a:normAutofit fontScale="92500" lnSpcReduction="10000"/>
          </a:bodyPr>
          <a:lstStyle/>
          <a:p>
            <a:pPr marL="0" indent="0">
              <a:buNone/>
            </a:pPr>
            <a:r>
              <a:rPr lang="en-US" b="1" cap="small" dirty="0"/>
              <a:t>Issue Statement</a:t>
            </a:r>
            <a:r>
              <a:rPr lang="en-US" b="1" dirty="0"/>
              <a:t>:</a:t>
            </a:r>
            <a:r>
              <a:rPr lang="en-US" dirty="0"/>
              <a:t> Many water resource problems are watershed-specific and their solution requires a collaborative stakeholder approach within small- to medium-sized watersheds within the Yellowstone River basin, while other issues require a basin-wide approach.  The need for planning and technical services, and access to information to develop and implement watershed plans, is expected to increase as demand for water increases.  Existing funding mechanisms and personnel to support locally-led watershed planning are presently insufficient to meet current and projected demand.  </a:t>
            </a:r>
          </a:p>
          <a:p>
            <a:pPr marL="0" indent="0">
              <a:buNone/>
            </a:pPr>
            <a:r>
              <a:rPr lang="en-US" dirty="0"/>
              <a:t> </a:t>
            </a:r>
          </a:p>
          <a:p>
            <a:r>
              <a:rPr lang="en-US" u="sng" dirty="0"/>
              <a:t>Goal</a:t>
            </a:r>
            <a:r>
              <a:rPr lang="en-US" dirty="0"/>
              <a:t> –</a:t>
            </a:r>
            <a:r>
              <a:rPr lang="en-US" i="1" dirty="0"/>
              <a:t>Establish a collaborative problem-solving approach to watershed planning resource management.</a:t>
            </a:r>
            <a:r>
              <a:rPr lang="en-US" dirty="0"/>
              <a:t> </a:t>
            </a:r>
          </a:p>
          <a:p>
            <a:endParaRPr lang="en-US" dirty="0"/>
          </a:p>
        </p:txBody>
      </p:sp>
    </p:spTree>
    <p:extLst>
      <p:ext uri="{BB962C8B-B14F-4D97-AF65-F5344CB8AC3E}">
        <p14:creationId xmlns:p14="http://schemas.microsoft.com/office/powerpoint/2010/main" val="2107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CF6D-5EE1-409E-AA90-94BA33B78001}"/>
              </a:ext>
            </a:extLst>
          </p:cNvPr>
          <p:cNvSpPr>
            <a:spLocks noGrp="1"/>
          </p:cNvSpPr>
          <p:nvPr>
            <p:ph type="title"/>
          </p:nvPr>
        </p:nvSpPr>
        <p:spPr/>
        <p:txBody>
          <a:bodyPr>
            <a:normAutofit fontScale="90000"/>
          </a:bodyPr>
          <a:lstStyle/>
          <a:p>
            <a:br>
              <a:rPr lang="en-US" dirty="0"/>
            </a:br>
            <a:r>
              <a:rPr lang="en-US" dirty="0"/>
              <a:t>Funding</a:t>
            </a:r>
          </a:p>
        </p:txBody>
      </p:sp>
      <p:sp>
        <p:nvSpPr>
          <p:cNvPr id="3" name="Content Placeholder 2">
            <a:extLst>
              <a:ext uri="{FF2B5EF4-FFF2-40B4-BE49-F238E27FC236}">
                <a16:creationId xmlns:a16="http://schemas.microsoft.com/office/drawing/2014/main" id="{FB16E200-6E92-45C0-B3BA-C6FED81D84A0}"/>
              </a:ext>
            </a:extLst>
          </p:cNvPr>
          <p:cNvSpPr>
            <a:spLocks noGrp="1"/>
          </p:cNvSpPr>
          <p:nvPr>
            <p:ph idx="1"/>
          </p:nvPr>
        </p:nvSpPr>
        <p:spPr>
          <a:xfrm>
            <a:off x="1903412" y="2362200"/>
            <a:ext cx="8594429" cy="1934272"/>
          </a:xfrm>
        </p:spPr>
        <p:txBody>
          <a:bodyPr>
            <a:normAutofit fontScale="92500" lnSpcReduction="10000"/>
          </a:bodyPr>
          <a:lstStyle/>
          <a:p>
            <a:pPr marL="0" indent="0">
              <a:buNone/>
            </a:pPr>
            <a:r>
              <a:rPr lang="en-US" dirty="0"/>
              <a:t>Issue Statement: The legislature directed that DNRC update the MWSI.  In order to implement the statewide water plan, funding is required.  </a:t>
            </a:r>
          </a:p>
          <a:p>
            <a:pPr marL="0" indent="0">
              <a:buNone/>
            </a:pPr>
            <a:endParaRPr lang="en-US" dirty="0"/>
          </a:p>
          <a:p>
            <a:r>
              <a:rPr lang="en-US" u="sng" dirty="0"/>
              <a:t>Goal</a:t>
            </a:r>
            <a:r>
              <a:rPr lang="en-US" dirty="0"/>
              <a:t>: </a:t>
            </a:r>
            <a:r>
              <a:rPr lang="en-US" i="1" dirty="0"/>
              <a:t>Identify current and potential funding sources</a:t>
            </a:r>
            <a:r>
              <a:rPr lang="en-US" dirty="0"/>
              <a:t>. </a:t>
            </a:r>
          </a:p>
          <a:p>
            <a:endParaRPr lang="en-US" dirty="0"/>
          </a:p>
        </p:txBody>
      </p:sp>
    </p:spTree>
    <p:extLst>
      <p:ext uri="{BB962C8B-B14F-4D97-AF65-F5344CB8AC3E}">
        <p14:creationId xmlns:p14="http://schemas.microsoft.com/office/powerpoint/2010/main" val="114126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73C9-F10F-4417-9C81-C9C0E72CDC08}"/>
              </a:ext>
            </a:extLst>
          </p:cNvPr>
          <p:cNvSpPr>
            <a:spLocks noGrp="1"/>
          </p:cNvSpPr>
          <p:nvPr>
            <p:ph type="title"/>
          </p:nvPr>
        </p:nvSpPr>
        <p:spPr>
          <a:xfrm>
            <a:off x="531812" y="-9832"/>
            <a:ext cx="8594429" cy="958891"/>
          </a:xfrm>
        </p:spPr>
        <p:txBody>
          <a:bodyPr>
            <a:normAutofit fontScale="90000"/>
          </a:bodyPr>
          <a:lstStyle/>
          <a:p>
            <a:br>
              <a:rPr lang="en-US" dirty="0"/>
            </a:br>
            <a:r>
              <a:rPr lang="en-US" dirty="0"/>
              <a:t>Top recommendations</a:t>
            </a:r>
          </a:p>
        </p:txBody>
      </p:sp>
      <p:sp>
        <p:nvSpPr>
          <p:cNvPr id="3" name="Content Placeholder 2">
            <a:extLst>
              <a:ext uri="{FF2B5EF4-FFF2-40B4-BE49-F238E27FC236}">
                <a16:creationId xmlns:a16="http://schemas.microsoft.com/office/drawing/2014/main" id="{5C36B20B-B8DA-49D4-91D8-ED9B36909143}"/>
              </a:ext>
            </a:extLst>
          </p:cNvPr>
          <p:cNvSpPr>
            <a:spLocks noGrp="1"/>
          </p:cNvSpPr>
          <p:nvPr>
            <p:ph idx="1"/>
          </p:nvPr>
        </p:nvSpPr>
        <p:spPr>
          <a:xfrm>
            <a:off x="1674812" y="1600200"/>
            <a:ext cx="8594429" cy="4295333"/>
          </a:xfrm>
        </p:spPr>
        <p:txBody>
          <a:bodyPr>
            <a:normAutofit fontScale="85000" lnSpcReduction="20000"/>
          </a:bodyPr>
          <a:lstStyle/>
          <a:p>
            <a:r>
              <a:rPr lang="en-US" u="sng" dirty="0"/>
              <a:t>Implement the Water Information Objectives  </a:t>
            </a:r>
          </a:p>
          <a:p>
            <a:pPr marL="0" indent="0">
              <a:buNone/>
            </a:pPr>
            <a:r>
              <a:rPr lang="en-US" i="1" dirty="0"/>
              <a:t>	(long term, doesn’t need statutory change, empowers all stakeholders)</a:t>
            </a:r>
          </a:p>
          <a:p>
            <a:pPr lvl="1">
              <a:buFont typeface="Wingdings" panose="05000000000000000000" pitchFamily="2" charset="2"/>
              <a:buChar char="§"/>
            </a:pPr>
            <a:r>
              <a:rPr lang="en-US" dirty="0"/>
              <a:t>Education and outreach</a:t>
            </a:r>
          </a:p>
          <a:p>
            <a:pPr lvl="1">
              <a:buFont typeface="Wingdings" panose="05000000000000000000" pitchFamily="2" charset="2"/>
              <a:buChar char="§"/>
            </a:pPr>
            <a:r>
              <a:rPr lang="en-US" dirty="0"/>
              <a:t>Water Information system</a:t>
            </a:r>
          </a:p>
          <a:p>
            <a:pPr lvl="1">
              <a:buFont typeface="Wingdings" panose="05000000000000000000" pitchFamily="2" charset="2"/>
              <a:buChar char="§"/>
            </a:pPr>
            <a:endParaRPr lang="en-US" dirty="0"/>
          </a:p>
          <a:p>
            <a:pPr>
              <a:buFont typeface="Wingdings" panose="05000000000000000000" pitchFamily="2" charset="2"/>
              <a:buChar char="Ø"/>
            </a:pPr>
            <a:r>
              <a:rPr lang="en-US" u="sng" dirty="0"/>
              <a:t>Implement the Drought Readiness Objectives</a:t>
            </a:r>
          </a:p>
          <a:p>
            <a:pPr marL="0" indent="0">
              <a:buNone/>
            </a:pPr>
            <a:r>
              <a:rPr lang="en-US" i="1" dirty="0"/>
              <a:t>	(critical both short and long-term, may require changes to statute)</a:t>
            </a:r>
          </a:p>
          <a:p>
            <a:pPr lvl="1">
              <a:buFont typeface="Wingdings" panose="05000000000000000000" pitchFamily="2" charset="2"/>
              <a:buChar char="§"/>
            </a:pPr>
            <a:r>
              <a:rPr lang="en-US" dirty="0"/>
              <a:t>Support and extend Montana’s existing drought readiness efforts at the local level</a:t>
            </a:r>
          </a:p>
          <a:p>
            <a:pPr lvl="1">
              <a:buFont typeface="Wingdings" panose="05000000000000000000" pitchFamily="2" charset="2"/>
              <a:buChar char="§"/>
            </a:pPr>
            <a:r>
              <a:rPr lang="en-US" dirty="0"/>
              <a:t>Strengthen existing policies and statutes necessary for the effective management of water resources</a:t>
            </a:r>
          </a:p>
          <a:p>
            <a:pPr lvl="1">
              <a:buFont typeface="Wingdings" panose="05000000000000000000" pitchFamily="2" charset="2"/>
              <a:buChar char="§"/>
            </a:pPr>
            <a:r>
              <a:rPr lang="en-US" dirty="0"/>
              <a:t>Provide tools (policies and legislation) for temporary water supply management during extended droughts</a:t>
            </a:r>
          </a:p>
        </p:txBody>
      </p:sp>
    </p:spTree>
    <p:extLst>
      <p:ext uri="{BB962C8B-B14F-4D97-AF65-F5344CB8AC3E}">
        <p14:creationId xmlns:p14="http://schemas.microsoft.com/office/powerpoint/2010/main" val="328829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3371-DA48-42FF-8058-029100F0FF60}"/>
              </a:ext>
            </a:extLst>
          </p:cNvPr>
          <p:cNvSpPr>
            <a:spLocks noGrp="1"/>
          </p:cNvSpPr>
          <p:nvPr>
            <p:ph type="title"/>
          </p:nvPr>
        </p:nvSpPr>
        <p:spPr>
          <a:xfrm>
            <a:off x="455612" y="228600"/>
            <a:ext cx="8594429" cy="749222"/>
          </a:xfrm>
        </p:spPr>
        <p:txBody>
          <a:bodyPr/>
          <a:lstStyle/>
          <a:p>
            <a:r>
              <a:rPr lang="en-US" dirty="0"/>
              <a:t>Top recommendations cont’d</a:t>
            </a:r>
          </a:p>
        </p:txBody>
      </p:sp>
      <p:sp>
        <p:nvSpPr>
          <p:cNvPr id="3" name="Content Placeholder 2">
            <a:extLst>
              <a:ext uri="{FF2B5EF4-FFF2-40B4-BE49-F238E27FC236}">
                <a16:creationId xmlns:a16="http://schemas.microsoft.com/office/drawing/2014/main" id="{56588B97-6B9A-4128-B7B3-FC8283937968}"/>
              </a:ext>
            </a:extLst>
          </p:cNvPr>
          <p:cNvSpPr>
            <a:spLocks noGrp="1"/>
          </p:cNvSpPr>
          <p:nvPr>
            <p:ph idx="1"/>
          </p:nvPr>
        </p:nvSpPr>
        <p:spPr>
          <a:xfrm>
            <a:off x="1446212" y="1371600"/>
            <a:ext cx="8858641" cy="4663063"/>
          </a:xfrm>
        </p:spPr>
        <p:txBody>
          <a:bodyPr numCol="2">
            <a:normAutofit fontScale="70000" lnSpcReduction="20000"/>
          </a:bodyPr>
          <a:lstStyle/>
          <a:p>
            <a:r>
              <a:rPr lang="en-US" u="sng" dirty="0"/>
              <a:t>Implement Water Use Administration and Beneficial Use objectives</a:t>
            </a:r>
          </a:p>
          <a:p>
            <a:pPr marL="0" indent="0">
              <a:buNone/>
            </a:pPr>
            <a:r>
              <a:rPr lang="en-US" i="1" dirty="0"/>
              <a:t>	(high public interest, long term, 	requires funding, benefits all users)</a:t>
            </a:r>
          </a:p>
          <a:p>
            <a:pPr lvl="1">
              <a:buFont typeface="Wingdings" panose="05000000000000000000" pitchFamily="2" charset="2"/>
              <a:buChar char="§"/>
            </a:pPr>
            <a:r>
              <a:rPr lang="en-US" dirty="0"/>
              <a:t>Water right adjudication process</a:t>
            </a:r>
          </a:p>
          <a:p>
            <a:pPr lvl="1">
              <a:buFont typeface="Wingdings" panose="05000000000000000000" pitchFamily="2" charset="2"/>
              <a:buChar char="§"/>
            </a:pPr>
            <a:r>
              <a:rPr lang="en-US" dirty="0"/>
              <a:t>Abandon (orphan) water rights</a:t>
            </a:r>
          </a:p>
          <a:p>
            <a:pPr lvl="1">
              <a:buFont typeface="Wingdings" panose="05000000000000000000" pitchFamily="2" charset="2"/>
              <a:buChar char="§"/>
            </a:pPr>
            <a:r>
              <a:rPr lang="en-US" dirty="0"/>
              <a:t>Water right enforcement</a:t>
            </a:r>
          </a:p>
          <a:p>
            <a:pPr lvl="1">
              <a:buFont typeface="Wingdings" panose="05000000000000000000" pitchFamily="2" charset="2"/>
              <a:buChar char="§"/>
            </a:pPr>
            <a:r>
              <a:rPr lang="en-US" dirty="0"/>
              <a:t>Measuring, monitoring and assessment</a:t>
            </a:r>
          </a:p>
          <a:p>
            <a:pPr lvl="1">
              <a:buFont typeface="Wingdings" panose="05000000000000000000" pitchFamily="2" charset="2"/>
              <a:buChar char="§"/>
            </a:pPr>
            <a:endParaRPr lang="en-US" dirty="0"/>
          </a:p>
          <a:p>
            <a:pPr>
              <a:buFont typeface="Wingdings" panose="05000000000000000000" pitchFamily="2" charset="2"/>
              <a:buChar char="Ø"/>
            </a:pPr>
            <a:r>
              <a:rPr lang="en-US" u="sng" dirty="0"/>
              <a:t>Implement the Instream Flow objectives</a:t>
            </a:r>
          </a:p>
          <a:p>
            <a:pPr marL="0" indent="0">
              <a:buNone/>
            </a:pPr>
            <a:r>
              <a:rPr lang="en-US" i="1" dirty="0"/>
              <a:t>	(high public interest, long term)</a:t>
            </a:r>
          </a:p>
          <a:p>
            <a:pPr>
              <a:buFont typeface="Wingdings" panose="05000000000000000000" pitchFamily="2" charset="2"/>
              <a:buChar char="§"/>
            </a:pPr>
            <a:r>
              <a:rPr lang="en-US" dirty="0"/>
              <a:t>Provide specific “change in use” mechanisms that allow and incentivize users to assist in maintaining instream flows without compromising their ability to use water or fundamental water right</a:t>
            </a:r>
          </a:p>
          <a:p>
            <a:pPr>
              <a:buFont typeface="Wingdings" panose="05000000000000000000" pitchFamily="2" charset="2"/>
              <a:buChar char="§"/>
            </a:pPr>
            <a:r>
              <a:rPr lang="en-US" dirty="0"/>
              <a:t>Improve recognition of the surface water/ground water nexus</a:t>
            </a:r>
          </a:p>
          <a:p>
            <a:pPr>
              <a:buFont typeface="Wingdings" panose="05000000000000000000" pitchFamily="2" charset="2"/>
              <a:buChar char="§"/>
            </a:pPr>
            <a:r>
              <a:rPr lang="en-US" dirty="0"/>
              <a:t> Impact of water development</a:t>
            </a:r>
          </a:p>
          <a:p>
            <a:pPr>
              <a:buFont typeface="Wingdings" panose="05000000000000000000" pitchFamily="2" charset="2"/>
              <a:buChar char="§"/>
            </a:pPr>
            <a:r>
              <a:rPr lang="en-US" dirty="0"/>
              <a:t>Yellowstone Water Reservation review process</a:t>
            </a:r>
          </a:p>
          <a:p>
            <a:pPr>
              <a:buFont typeface="Wingdings" panose="05000000000000000000" pitchFamily="2" charset="2"/>
              <a:buChar char="§"/>
            </a:pPr>
            <a:r>
              <a:rPr lang="en-US" dirty="0"/>
              <a:t>Maintain an intact hydrologic regime</a:t>
            </a:r>
          </a:p>
          <a:p>
            <a:pPr>
              <a:buFont typeface="Wingdings" panose="05000000000000000000" pitchFamily="2" charset="2"/>
              <a:buChar char="§"/>
            </a:pPr>
            <a:r>
              <a:rPr lang="en-US" dirty="0"/>
              <a:t>Reservoir management</a:t>
            </a:r>
          </a:p>
          <a:p>
            <a:pPr>
              <a:buFont typeface="Wingdings" panose="05000000000000000000" pitchFamily="2" charset="2"/>
              <a:buChar char="§"/>
            </a:pPr>
            <a:r>
              <a:rPr lang="en-US" dirty="0"/>
              <a:t>Longitudinal connectivity</a:t>
            </a:r>
          </a:p>
          <a:p>
            <a:pPr>
              <a:buFont typeface="Wingdings" panose="05000000000000000000" pitchFamily="2" charset="2"/>
              <a:buChar char="§"/>
            </a:pPr>
            <a:r>
              <a:rPr lang="en-US" dirty="0"/>
              <a:t>Drought planning</a:t>
            </a:r>
          </a:p>
          <a:p>
            <a:pPr>
              <a:buFont typeface="Wingdings" panose="05000000000000000000" pitchFamily="2" charset="2"/>
              <a:buChar char="§"/>
            </a:pPr>
            <a:r>
              <a:rPr lang="en-US" dirty="0"/>
              <a:t>Channel maintenance</a:t>
            </a:r>
          </a:p>
          <a:p>
            <a:pPr>
              <a:buFont typeface="Wingdings" panose="05000000000000000000" pitchFamily="2" charset="2"/>
              <a:buChar char="§"/>
            </a:pPr>
            <a:r>
              <a:rPr lang="en-US" dirty="0"/>
              <a:t>Continued study and monitoring</a:t>
            </a:r>
          </a:p>
        </p:txBody>
      </p:sp>
    </p:spTree>
    <p:extLst>
      <p:ext uri="{BB962C8B-B14F-4D97-AF65-F5344CB8AC3E}">
        <p14:creationId xmlns:p14="http://schemas.microsoft.com/office/powerpoint/2010/main" val="357579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BE0CAD-0333-4F3E-8BDD-1A83024834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412" y="924185"/>
            <a:ext cx="9144000" cy="5009631"/>
          </a:xfrm>
          <a:prstGeom prst="rect">
            <a:avLst/>
          </a:prstGeom>
        </p:spPr>
      </p:pic>
    </p:spTree>
    <p:extLst>
      <p:ext uri="{BB962C8B-B14F-4D97-AF65-F5344CB8AC3E}">
        <p14:creationId xmlns:p14="http://schemas.microsoft.com/office/powerpoint/2010/main" val="257056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AE93-ACBA-45C0-9372-87705A2AD35A}"/>
              </a:ext>
            </a:extLst>
          </p:cNvPr>
          <p:cNvSpPr>
            <a:spLocks noGrp="1"/>
          </p:cNvSpPr>
          <p:nvPr>
            <p:ph type="title"/>
          </p:nvPr>
        </p:nvSpPr>
        <p:spPr/>
        <p:txBody>
          <a:bodyPr>
            <a:normAutofit/>
          </a:bodyPr>
          <a:lstStyle/>
          <a:p>
            <a:r>
              <a:rPr lang="en-US" dirty="0"/>
              <a:t>Irrigation Water Management</a:t>
            </a:r>
          </a:p>
        </p:txBody>
      </p:sp>
      <p:sp>
        <p:nvSpPr>
          <p:cNvPr id="3" name="Content Placeholder 2">
            <a:extLst>
              <a:ext uri="{FF2B5EF4-FFF2-40B4-BE49-F238E27FC236}">
                <a16:creationId xmlns:a16="http://schemas.microsoft.com/office/drawing/2014/main" id="{75D2E9D6-478D-4C21-A403-EFF9CCF10E85}"/>
              </a:ext>
            </a:extLst>
          </p:cNvPr>
          <p:cNvSpPr>
            <a:spLocks noGrp="1"/>
          </p:cNvSpPr>
          <p:nvPr>
            <p:ph idx="1"/>
          </p:nvPr>
        </p:nvSpPr>
        <p:spPr>
          <a:xfrm>
            <a:off x="1941512" y="1295400"/>
            <a:ext cx="8229600" cy="5181600"/>
          </a:xfrm>
        </p:spPr>
        <p:txBody>
          <a:bodyPr>
            <a:normAutofit fontScale="92500" lnSpcReduction="10000"/>
          </a:bodyPr>
          <a:lstStyle/>
          <a:p>
            <a:pPr marL="0" indent="0">
              <a:buNone/>
            </a:pPr>
            <a:r>
              <a:rPr lang="en-US" dirty="0"/>
              <a:t>Objectives: </a:t>
            </a:r>
          </a:p>
          <a:p>
            <a:endParaRPr lang="en-US" dirty="0"/>
          </a:p>
          <a:p>
            <a:pPr marL="971550" lvl="1" indent="-514350">
              <a:buFont typeface="+mj-lt"/>
              <a:buAutoNum type="arabicPeriod"/>
            </a:pPr>
            <a:r>
              <a:rPr lang="en-US" dirty="0">
                <a:solidFill>
                  <a:srgbClr val="FFC000"/>
                </a:solidFill>
              </a:rPr>
              <a:t>Collaborate</a:t>
            </a:r>
            <a:r>
              <a:rPr lang="en-US" dirty="0"/>
              <a:t> with Conservation Districts, state agencies, federal agencies, and non-profit organizations throughout the Yellowstone River Basin to identify outreach and project opportunities. </a:t>
            </a:r>
          </a:p>
          <a:p>
            <a:pPr marL="971550" lvl="1" indent="-514350">
              <a:buFont typeface="+mj-lt"/>
              <a:buAutoNum type="arabicPeriod"/>
            </a:pPr>
            <a:endParaRPr lang="en-US" dirty="0"/>
          </a:p>
          <a:p>
            <a:pPr marL="971550" lvl="1" indent="-514350">
              <a:buFont typeface="+mj-lt"/>
              <a:buAutoNum type="arabicPeriod"/>
            </a:pPr>
            <a:r>
              <a:rPr lang="en-US" dirty="0"/>
              <a:t>Review the Montana </a:t>
            </a:r>
            <a:r>
              <a:rPr lang="en-US" dirty="0">
                <a:solidFill>
                  <a:srgbClr val="FFC000"/>
                </a:solidFill>
              </a:rPr>
              <a:t>2015 State Water Plan </a:t>
            </a:r>
            <a:r>
              <a:rPr lang="en-US" dirty="0"/>
              <a:t>findings and key recommendations that pertain to irrigation water management and water use efficiency in the Yellowstone River Basin. </a:t>
            </a:r>
          </a:p>
          <a:p>
            <a:pPr marL="971550" lvl="1" indent="-514350">
              <a:buFont typeface="+mj-lt"/>
              <a:buAutoNum type="arabicPeriod"/>
            </a:pPr>
            <a:endParaRPr lang="en-US" dirty="0"/>
          </a:p>
          <a:p>
            <a:pPr marL="971550" lvl="1" indent="-514350">
              <a:buFont typeface="+mj-lt"/>
              <a:buAutoNum type="arabicPeriod"/>
            </a:pPr>
            <a:r>
              <a:rPr lang="en-US" dirty="0">
                <a:solidFill>
                  <a:srgbClr val="FFC000"/>
                </a:solidFill>
              </a:rPr>
              <a:t>Identify and prioritize  </a:t>
            </a:r>
            <a:r>
              <a:rPr lang="en-US" dirty="0"/>
              <a:t>irrigation water management projects within the Yellowstone River Basin. </a:t>
            </a:r>
          </a:p>
          <a:p>
            <a:pPr marL="971550" lvl="1" indent="-514350">
              <a:buFont typeface="+mj-lt"/>
              <a:buAutoNum type="arabicPeriod"/>
            </a:pPr>
            <a:endParaRPr lang="en-US" dirty="0"/>
          </a:p>
          <a:p>
            <a:pPr marL="971550" lvl="1" indent="-514350">
              <a:buFont typeface="+mj-lt"/>
              <a:buAutoNum type="arabicPeriod"/>
            </a:pPr>
            <a:r>
              <a:rPr lang="en-US" dirty="0"/>
              <a:t>Develop a </a:t>
            </a:r>
            <a:r>
              <a:rPr lang="en-US" dirty="0">
                <a:solidFill>
                  <a:srgbClr val="FFC000"/>
                </a:solidFill>
              </a:rPr>
              <a:t>10-year project priority strategy</a:t>
            </a:r>
            <a:r>
              <a:rPr lang="en-US" dirty="0">
                <a:solidFill>
                  <a:srgbClr val="FFFF00"/>
                </a:solidFill>
              </a:rPr>
              <a:t> </a:t>
            </a:r>
            <a:r>
              <a:rPr lang="en-US" dirty="0"/>
              <a:t>with potential project sponsors and funding sources identified</a:t>
            </a:r>
            <a:r>
              <a:rPr lang="en-US" sz="1600" dirty="0"/>
              <a:t>. </a:t>
            </a:r>
          </a:p>
          <a:p>
            <a:endParaRPr lang="en-US" sz="2000" dirty="0"/>
          </a:p>
        </p:txBody>
      </p:sp>
    </p:spTree>
    <p:extLst>
      <p:ext uri="{BB962C8B-B14F-4D97-AF65-F5344CB8AC3E}">
        <p14:creationId xmlns:p14="http://schemas.microsoft.com/office/powerpoint/2010/main" val="125973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AE93-ACBA-45C0-9372-87705A2AD35A}"/>
              </a:ext>
            </a:extLst>
          </p:cNvPr>
          <p:cNvSpPr>
            <a:spLocks noGrp="1"/>
          </p:cNvSpPr>
          <p:nvPr>
            <p:ph type="title"/>
          </p:nvPr>
        </p:nvSpPr>
        <p:spPr/>
        <p:txBody>
          <a:bodyPr>
            <a:normAutofit/>
          </a:bodyPr>
          <a:lstStyle/>
          <a:p>
            <a:r>
              <a:rPr lang="en-US" dirty="0"/>
              <a:t>Invasive Woody Plant Control</a:t>
            </a:r>
          </a:p>
        </p:txBody>
      </p:sp>
      <p:sp>
        <p:nvSpPr>
          <p:cNvPr id="3" name="Content Placeholder 2">
            <a:extLst>
              <a:ext uri="{FF2B5EF4-FFF2-40B4-BE49-F238E27FC236}">
                <a16:creationId xmlns:a16="http://schemas.microsoft.com/office/drawing/2014/main" id="{75D2E9D6-478D-4C21-A403-EFF9CCF10E85}"/>
              </a:ext>
            </a:extLst>
          </p:cNvPr>
          <p:cNvSpPr>
            <a:spLocks noGrp="1"/>
          </p:cNvSpPr>
          <p:nvPr>
            <p:ph idx="1"/>
          </p:nvPr>
        </p:nvSpPr>
        <p:spPr>
          <a:xfrm>
            <a:off x="1979612" y="1417638"/>
            <a:ext cx="8229600" cy="5287962"/>
          </a:xfrm>
        </p:spPr>
        <p:txBody>
          <a:bodyPr>
            <a:normAutofit fontScale="92500" lnSpcReduction="20000"/>
          </a:bodyPr>
          <a:lstStyle/>
          <a:p>
            <a:pPr marL="0" indent="0">
              <a:buNone/>
            </a:pPr>
            <a:r>
              <a:rPr lang="en-US" dirty="0"/>
              <a:t>Objectives: </a:t>
            </a:r>
          </a:p>
          <a:p>
            <a:endParaRPr lang="en-US" dirty="0"/>
          </a:p>
          <a:p>
            <a:pPr marL="971550" lvl="1" indent="-514350">
              <a:buFont typeface="+mj-lt"/>
              <a:buAutoNum type="arabicPeriod"/>
            </a:pPr>
            <a:r>
              <a:rPr lang="en-US" dirty="0">
                <a:solidFill>
                  <a:srgbClr val="FFC000"/>
                </a:solidFill>
              </a:rPr>
              <a:t>Collaborate</a:t>
            </a:r>
            <a:r>
              <a:rPr lang="en-US" dirty="0"/>
              <a:t> with Conservation Districts, state agencies, federal agencies, and non-profit organizations throughout the Yellowstone River Basin to identify outreach and project opportunities.</a:t>
            </a:r>
          </a:p>
          <a:p>
            <a:pPr marL="971550" lvl="1" indent="-514350">
              <a:buFont typeface="+mj-lt"/>
              <a:buAutoNum type="arabicPeriod"/>
            </a:pPr>
            <a:endParaRPr lang="en-US" dirty="0"/>
          </a:p>
          <a:p>
            <a:pPr marL="971550" lvl="1" indent="-514350">
              <a:buFont typeface="+mj-lt"/>
              <a:buAutoNum type="arabicPeriod"/>
            </a:pPr>
            <a:r>
              <a:rPr lang="en-US" dirty="0"/>
              <a:t>Develop specific educational and project approaches to address the relatively new invader, </a:t>
            </a:r>
            <a:r>
              <a:rPr lang="en-US" dirty="0">
                <a:solidFill>
                  <a:srgbClr val="FFC000"/>
                </a:solidFill>
              </a:rPr>
              <a:t>Common Buckthorn</a:t>
            </a:r>
            <a:r>
              <a:rPr lang="en-US" dirty="0"/>
              <a:t>. Explore opportunities to work with the Montana Department of Agriculture with their Montana Noxious Weed Education Campaign and their Noxious Weed Trust Fund Grant Program. </a:t>
            </a:r>
          </a:p>
          <a:p>
            <a:pPr marL="971550" lvl="1" indent="-514350">
              <a:buFont typeface="+mj-lt"/>
              <a:buAutoNum type="arabicPeriod"/>
            </a:pPr>
            <a:endParaRPr lang="en-US" dirty="0"/>
          </a:p>
          <a:p>
            <a:pPr marL="971550" lvl="1" indent="-514350">
              <a:buFont typeface="+mj-lt"/>
              <a:buAutoNum type="arabicPeriod"/>
            </a:pPr>
            <a:r>
              <a:rPr lang="en-US" dirty="0">
                <a:solidFill>
                  <a:srgbClr val="FFC000"/>
                </a:solidFill>
              </a:rPr>
              <a:t>Russian Olive and Salt Cedar</a:t>
            </a:r>
            <a:r>
              <a:rPr lang="en-US" dirty="0"/>
              <a:t>: Identify mainstem reaches and tributaries for focused outreach efforts and project implementation. This process will require close collaboration with county weed districts and landowners.</a:t>
            </a:r>
          </a:p>
          <a:p>
            <a:pPr marL="971550" lvl="1" indent="-514350">
              <a:buFont typeface="+mj-lt"/>
              <a:buAutoNum type="arabicPeriod"/>
            </a:pPr>
            <a:endParaRPr lang="en-US" dirty="0"/>
          </a:p>
          <a:p>
            <a:pPr marL="971550" lvl="1" indent="-514350">
              <a:buFont typeface="+mj-lt"/>
              <a:buAutoNum type="arabicPeriod"/>
            </a:pPr>
            <a:r>
              <a:rPr lang="en-US" dirty="0"/>
              <a:t>Develop a </a:t>
            </a:r>
            <a:r>
              <a:rPr lang="en-US" dirty="0">
                <a:solidFill>
                  <a:srgbClr val="FFC000"/>
                </a:solidFill>
              </a:rPr>
              <a:t>ten-year project priority plan</a:t>
            </a:r>
            <a:r>
              <a:rPr lang="en-US" dirty="0"/>
              <a:t>. </a:t>
            </a:r>
          </a:p>
          <a:p>
            <a:pPr marL="971550" lvl="1" indent="-514350">
              <a:buFont typeface="+mj-lt"/>
              <a:buAutoNum type="arabicPeriod"/>
            </a:pPr>
            <a:endParaRPr lang="en-US" dirty="0"/>
          </a:p>
          <a:p>
            <a:endParaRPr lang="en-US" dirty="0"/>
          </a:p>
        </p:txBody>
      </p:sp>
    </p:spTree>
    <p:extLst>
      <p:ext uri="{BB962C8B-B14F-4D97-AF65-F5344CB8AC3E}">
        <p14:creationId xmlns:p14="http://schemas.microsoft.com/office/powerpoint/2010/main" val="340682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255A93-79BC-48F8-9451-FABFAF21D6F8}"/>
              </a:ext>
            </a:extLst>
          </p:cNvPr>
          <p:cNvPicPr>
            <a:picLocks noChangeAspect="1"/>
          </p:cNvPicPr>
          <p:nvPr/>
        </p:nvPicPr>
        <p:blipFill>
          <a:blip r:embed="rId2"/>
          <a:stretch>
            <a:fillRect/>
          </a:stretch>
        </p:blipFill>
        <p:spPr>
          <a:xfrm>
            <a:off x="1560512" y="1531765"/>
            <a:ext cx="9144000" cy="4596190"/>
          </a:xfrm>
          <a:prstGeom prst="rect">
            <a:avLst/>
          </a:prstGeom>
        </p:spPr>
      </p:pic>
      <p:pic>
        <p:nvPicPr>
          <p:cNvPr id="6" name="Picture 5">
            <a:extLst>
              <a:ext uri="{FF2B5EF4-FFF2-40B4-BE49-F238E27FC236}">
                <a16:creationId xmlns:a16="http://schemas.microsoft.com/office/drawing/2014/main" id="{EF9A6419-7A0F-4F03-84ED-914A3C968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61412" y="4727275"/>
            <a:ext cx="1943100" cy="1400680"/>
          </a:xfrm>
          <a:prstGeom prst="rect">
            <a:avLst/>
          </a:prstGeom>
        </p:spPr>
      </p:pic>
      <p:sp>
        <p:nvSpPr>
          <p:cNvPr id="7" name="Title 6">
            <a:extLst>
              <a:ext uri="{FF2B5EF4-FFF2-40B4-BE49-F238E27FC236}">
                <a16:creationId xmlns:a16="http://schemas.microsoft.com/office/drawing/2014/main" id="{A8550DA6-40CF-409F-9E28-A70751A7A3C2}"/>
              </a:ext>
            </a:extLst>
          </p:cNvPr>
          <p:cNvSpPr>
            <a:spLocks noGrp="1"/>
          </p:cNvSpPr>
          <p:nvPr>
            <p:ph type="title"/>
          </p:nvPr>
        </p:nvSpPr>
        <p:spPr/>
        <p:txBody>
          <a:bodyPr/>
          <a:lstStyle/>
          <a:p>
            <a:r>
              <a:rPr lang="en-US" dirty="0"/>
              <a:t>Online Reports</a:t>
            </a:r>
          </a:p>
        </p:txBody>
      </p:sp>
    </p:spTree>
    <p:extLst>
      <p:ext uri="{BB962C8B-B14F-4D97-AF65-F5344CB8AC3E}">
        <p14:creationId xmlns:p14="http://schemas.microsoft.com/office/powerpoint/2010/main" val="12799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normAutofit/>
          </a:bodyPr>
          <a:lstStyle/>
          <a:p>
            <a:r>
              <a:rPr lang="en-US" dirty="0">
                <a:hlinkClick r:id="rId3"/>
              </a:rPr>
              <a:t>www.upperyellowstone.org</a:t>
            </a:r>
            <a:endParaRPr lang="en-US" dirty="0"/>
          </a:p>
        </p:txBody>
      </p:sp>
    </p:spTree>
    <p:extLst>
      <p:ext uri="{BB962C8B-B14F-4D97-AF65-F5344CB8AC3E}">
        <p14:creationId xmlns:p14="http://schemas.microsoft.com/office/powerpoint/2010/main" val="39101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Homesteading &amp; Agriculture</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a:t>Fridley’s</a:t>
            </a:r>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Bottler’s</a:t>
            </a:r>
          </a:p>
        </p:txBody>
      </p:sp>
      <p:pic>
        <p:nvPicPr>
          <p:cNvPr id="10" name="Picture Placeholder 9" descr="20060441984">
            <a:extLst>
              <a:ext uri="{FF2B5EF4-FFF2-40B4-BE49-F238E27FC236}">
                <a16:creationId xmlns:a16="http://schemas.microsoft.com/office/drawing/2014/main" id="{7E2F535D-9FEB-4D47-9053-59C1CE9B8401}"/>
              </a:ext>
            </a:extLst>
          </p:cNvPr>
          <p:cNvPicPr>
            <a:picLocks noGrp="1" noChangeAspect="1"/>
          </p:cNvPicPr>
          <p:nvPr isPhoto="1">
            <p:ph type="pic" idx="13"/>
          </p:nvPr>
        </p:nvPicPr>
        <p:blipFill>
          <a:blip r:embed="rId2" cstate="email">
            <a:lum/>
            <a:extLst>
              <a:ext uri="{28A0092B-C50C-407E-A947-70E740481C1C}">
                <a14:useLocalDpi xmlns:a14="http://schemas.microsoft.com/office/drawing/2010/main"/>
              </a:ext>
            </a:extLst>
          </a:blip>
          <a:srcRect/>
          <a:stretch>
            <a:fillRect/>
          </a:stretch>
        </p:blipFill>
        <p:spPr>
          <a:xfrm>
            <a:off x="769938" y="1447800"/>
            <a:ext cx="4943475" cy="4805363"/>
          </a:xfrm>
          <a:prstGeom prst="rect">
            <a:avLst/>
          </a:prstGeom>
          <a:noFill/>
          <a:ln>
            <a:noFill/>
          </a:ln>
        </p:spPr>
      </p:pic>
      <p:pic>
        <p:nvPicPr>
          <p:cNvPr id="11" name="Picture Placeholder 10" descr="20060441953">
            <a:extLst>
              <a:ext uri="{FF2B5EF4-FFF2-40B4-BE49-F238E27FC236}">
                <a16:creationId xmlns:a16="http://schemas.microsoft.com/office/drawing/2014/main" id="{592F236B-BDF0-4722-9692-F6FD395C7827}"/>
              </a:ext>
            </a:extLst>
          </p:cNvPr>
          <p:cNvPicPr>
            <a:picLocks noGrp="1" noChangeAspect="1"/>
          </p:cNvPicPr>
          <p:nvPr isPhoto="1">
            <p:ph type="pic" idx="1"/>
          </p:nvPr>
        </p:nvPicPr>
        <p:blipFill>
          <a:blip r:embed="rId3" cstate="email">
            <a:lum/>
            <a:extLst>
              <a:ext uri="{28A0092B-C50C-407E-A947-70E740481C1C}">
                <a14:useLocalDpi xmlns:a14="http://schemas.microsoft.com/office/drawing/2010/main"/>
              </a:ext>
            </a:extLst>
          </a:blip>
          <a:srcRect/>
          <a:stretch>
            <a:fillRect/>
          </a:stretch>
        </p:blipFill>
        <p:spPr>
          <a:xfrm>
            <a:off x="6475413" y="1447800"/>
            <a:ext cx="4943475" cy="4805363"/>
          </a:xfrm>
          <a:prstGeom prst="rect">
            <a:avLst/>
          </a:prstGeom>
          <a:noFill/>
          <a:ln>
            <a:noFill/>
          </a:ln>
        </p:spPr>
      </p:pic>
    </p:spTree>
    <p:extLst>
      <p:ext uri="{BB962C8B-B14F-4D97-AF65-F5344CB8AC3E}">
        <p14:creationId xmlns:p14="http://schemas.microsoft.com/office/powerpoint/2010/main" val="319589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Agriculture &amp; Retail</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err="1"/>
              <a:t>Stricklands</a:t>
            </a:r>
            <a:endParaRPr lang="en-US" dirty="0"/>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Road</a:t>
            </a:r>
          </a:p>
        </p:txBody>
      </p:sp>
      <p:pic>
        <p:nvPicPr>
          <p:cNvPr id="7" name="Picture Placeholder 4" descr="20060441590">
            <a:extLst>
              <a:ext uri="{FF2B5EF4-FFF2-40B4-BE49-F238E27FC236}">
                <a16:creationId xmlns:a16="http://schemas.microsoft.com/office/drawing/2014/main" id="{8815DE1E-48BE-4824-9D74-B8A64F15E70C}"/>
              </a:ext>
            </a:extLst>
          </p:cNvPr>
          <p:cNvPicPr>
            <a:picLocks noGrp="1" noChangeAspect="1"/>
          </p:cNvPicPr>
          <p:nvPr isPhoto="1">
            <p:ph type="pic" idx="13"/>
          </p:nvPr>
        </p:nvPicPr>
        <p:blipFill>
          <a:blip r:embed="rId3" cstate="email">
            <a:lum/>
            <a:extLst>
              <a:ext uri="{28A0092B-C50C-407E-A947-70E740481C1C}">
                <a14:useLocalDpi xmlns:a14="http://schemas.microsoft.com/office/drawing/2010/main"/>
              </a:ext>
            </a:extLst>
          </a:blip>
          <a:srcRect/>
          <a:stretch>
            <a:fillRect/>
          </a:stretch>
        </p:blipFill>
        <p:spPr>
          <a:xfrm>
            <a:off x="769938" y="1447800"/>
            <a:ext cx="4943475" cy="4805363"/>
          </a:xfrm>
          <a:prstGeom prst="rect">
            <a:avLst/>
          </a:prstGeom>
          <a:noFill/>
          <a:ln>
            <a:noFill/>
          </a:ln>
        </p:spPr>
      </p:pic>
      <p:pic>
        <p:nvPicPr>
          <p:cNvPr id="10" name="Picture Placeholder 9" descr="20060449756">
            <a:extLst>
              <a:ext uri="{FF2B5EF4-FFF2-40B4-BE49-F238E27FC236}">
                <a16:creationId xmlns:a16="http://schemas.microsoft.com/office/drawing/2014/main" id="{429F691D-874C-4341-B9D7-67CB1C37509A}"/>
              </a:ext>
            </a:extLst>
          </p:cNvPr>
          <p:cNvPicPr>
            <a:picLocks noGrp="1" noChangeAspect="1"/>
          </p:cNvPicPr>
          <p:nvPr isPhoto="1">
            <p:ph type="pic" idx="1"/>
          </p:nvPr>
        </p:nvPicPr>
        <p:blipFill>
          <a:blip r:embed="rId4" cstate="email">
            <a:lum/>
            <a:extLst>
              <a:ext uri="{28A0092B-C50C-407E-A947-70E740481C1C}">
                <a14:useLocalDpi xmlns:a14="http://schemas.microsoft.com/office/drawing/2010/main"/>
              </a:ext>
            </a:extLst>
          </a:blip>
          <a:srcRect/>
          <a:stretch>
            <a:fillRect/>
          </a:stretch>
        </p:blipFill>
        <p:spPr>
          <a:xfrm>
            <a:off x="6475413" y="1447800"/>
            <a:ext cx="4943475" cy="4805363"/>
          </a:xfrm>
          <a:prstGeom prst="rect">
            <a:avLst/>
          </a:prstGeom>
          <a:noFill/>
          <a:ln>
            <a:noFill/>
          </a:ln>
        </p:spPr>
      </p:pic>
    </p:spTree>
    <p:extLst>
      <p:ext uri="{BB962C8B-B14F-4D97-AF65-F5344CB8AC3E}">
        <p14:creationId xmlns:p14="http://schemas.microsoft.com/office/powerpoint/2010/main" val="21248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Mining</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a:t>1885 Bear Gulch</a:t>
            </a:r>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1941 to 1947</a:t>
            </a:r>
          </a:p>
        </p:txBody>
      </p:sp>
      <p:pic>
        <p:nvPicPr>
          <p:cNvPr id="17" name="Picture Placeholder 12" descr="20060445569">
            <a:extLst>
              <a:ext uri="{FF2B5EF4-FFF2-40B4-BE49-F238E27FC236}">
                <a16:creationId xmlns:a16="http://schemas.microsoft.com/office/drawing/2014/main" id="{E67A482F-5EBC-46B8-B711-397BF8706D1B}"/>
              </a:ext>
            </a:extLst>
          </p:cNvPr>
          <p:cNvPicPr>
            <a:picLocks noGrp="1" noChangeAspect="1"/>
          </p:cNvPicPr>
          <p:nvPr isPhoto="1">
            <p:ph type="pic" idx="13"/>
          </p:nvPr>
        </p:nvPicPr>
        <p:blipFill>
          <a:blip r:embed="rId2" cstate="email">
            <a:lum/>
            <a:extLst>
              <a:ext uri="{28A0092B-C50C-407E-A947-70E740481C1C}">
                <a14:useLocalDpi xmlns:a14="http://schemas.microsoft.com/office/drawing/2010/main"/>
              </a:ext>
            </a:extLst>
          </a:blip>
          <a:srcRect/>
          <a:stretch>
            <a:fillRect/>
          </a:stretch>
        </p:blipFill>
        <p:spPr>
          <a:xfrm>
            <a:off x="769938" y="1447800"/>
            <a:ext cx="4943475" cy="4805363"/>
          </a:xfrm>
          <a:prstGeom prst="rect">
            <a:avLst/>
          </a:prstGeom>
          <a:noFill/>
          <a:ln>
            <a:noFill/>
          </a:ln>
        </p:spPr>
      </p:pic>
      <p:pic>
        <p:nvPicPr>
          <p:cNvPr id="18" name="Picture Placeholder 17" descr="20060441672">
            <a:extLst>
              <a:ext uri="{FF2B5EF4-FFF2-40B4-BE49-F238E27FC236}">
                <a16:creationId xmlns:a16="http://schemas.microsoft.com/office/drawing/2014/main" id="{49B115BD-4D46-454E-A13B-2FD1D0F634EB}"/>
              </a:ext>
            </a:extLst>
          </p:cNvPr>
          <p:cNvPicPr>
            <a:picLocks noGrp="1" noChangeAspect="1"/>
          </p:cNvPicPr>
          <p:nvPr isPhoto="1">
            <p:ph type="pic" idx="1"/>
          </p:nvPr>
        </p:nvPicPr>
        <p:blipFill>
          <a:blip r:embed="rId3" cstate="email">
            <a:lum/>
            <a:extLst>
              <a:ext uri="{28A0092B-C50C-407E-A947-70E740481C1C}">
                <a14:useLocalDpi xmlns:a14="http://schemas.microsoft.com/office/drawing/2010/main"/>
              </a:ext>
            </a:extLst>
          </a:blip>
          <a:srcRect/>
          <a:stretch>
            <a:fillRect/>
          </a:stretch>
        </p:blipFill>
        <p:spPr>
          <a:xfrm>
            <a:off x="6475413" y="1447800"/>
            <a:ext cx="4943475" cy="4805363"/>
          </a:xfrm>
          <a:prstGeom prst="rect">
            <a:avLst/>
          </a:prstGeom>
          <a:noFill/>
          <a:ln>
            <a:noFill/>
          </a:ln>
        </p:spPr>
      </p:pic>
    </p:spTree>
    <p:extLst>
      <p:ext uri="{BB962C8B-B14F-4D97-AF65-F5344CB8AC3E}">
        <p14:creationId xmlns:p14="http://schemas.microsoft.com/office/powerpoint/2010/main" val="131698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Mining</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a:t>Aldridge</a:t>
            </a:r>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Jardine</a:t>
            </a:r>
          </a:p>
        </p:txBody>
      </p:sp>
      <p:pic>
        <p:nvPicPr>
          <p:cNvPr id="10" name="Picture Placeholder 9">
            <a:extLst>
              <a:ext uri="{FF2B5EF4-FFF2-40B4-BE49-F238E27FC236}">
                <a16:creationId xmlns:a16="http://schemas.microsoft.com/office/drawing/2014/main" id="{D988103C-1A6E-4BBB-82B0-E4E7D37327DC}"/>
              </a:ext>
            </a:extLst>
          </p:cNvPr>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a:xfrm>
            <a:off x="769938" y="1447800"/>
            <a:ext cx="4943475" cy="4805363"/>
          </a:xfrm>
          <a:prstGeom prst="rect">
            <a:avLst/>
          </a:prstGeom>
        </p:spPr>
      </p:pic>
      <p:pic>
        <p:nvPicPr>
          <p:cNvPr id="19" name="Picture Placeholder 18">
            <a:extLst>
              <a:ext uri="{FF2B5EF4-FFF2-40B4-BE49-F238E27FC236}">
                <a16:creationId xmlns:a16="http://schemas.microsoft.com/office/drawing/2014/main" id="{C4CBF39F-A2F6-418A-96D8-1CC170BAC516}"/>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6475413" y="1447800"/>
            <a:ext cx="4943475" cy="4805363"/>
          </a:xfrm>
          <a:prstGeom prst="rect">
            <a:avLst/>
          </a:prstGeom>
        </p:spPr>
      </p:pic>
    </p:spTree>
    <p:extLst>
      <p:ext uri="{BB962C8B-B14F-4D97-AF65-F5344CB8AC3E}">
        <p14:creationId xmlns:p14="http://schemas.microsoft.com/office/powerpoint/2010/main" val="185310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Land Use</a:t>
            </a:r>
            <a:br>
              <a:rPr lang="en-US" dirty="0"/>
            </a:br>
            <a:r>
              <a:rPr lang="en-US" dirty="0"/>
              <a:t>and </a:t>
            </a:r>
            <a:br>
              <a:rPr lang="en-US" dirty="0"/>
            </a:br>
            <a:r>
              <a:rPr lang="en-US" dirty="0"/>
              <a:t>Economics</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996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D893EB-FA4A-4CAE-9433-97AB713110C2}"/>
              </a:ext>
            </a:extLst>
          </p:cNvPr>
          <p:cNvSpPr>
            <a:spLocks noGrp="1"/>
          </p:cNvSpPr>
          <p:nvPr>
            <p:ph type="title"/>
          </p:nvPr>
        </p:nvSpPr>
        <p:spPr/>
        <p:txBody>
          <a:bodyPr/>
          <a:lstStyle/>
          <a:p>
            <a:r>
              <a:rPr lang="en-US" dirty="0"/>
              <a:t>Key Land Use Trends</a:t>
            </a:r>
          </a:p>
        </p:txBody>
      </p:sp>
      <p:sp>
        <p:nvSpPr>
          <p:cNvPr id="5" name="Content Placeholder 4">
            <a:extLst>
              <a:ext uri="{FF2B5EF4-FFF2-40B4-BE49-F238E27FC236}">
                <a16:creationId xmlns:a16="http://schemas.microsoft.com/office/drawing/2014/main" id="{281C768D-0922-47C2-9294-936AB712D9C8}"/>
              </a:ext>
            </a:extLst>
          </p:cNvPr>
          <p:cNvSpPr>
            <a:spLocks noGrp="1"/>
          </p:cNvSpPr>
          <p:nvPr>
            <p:ph idx="1"/>
          </p:nvPr>
        </p:nvSpPr>
        <p:spPr>
          <a:xfrm>
            <a:off x="684212" y="1143000"/>
            <a:ext cx="6400800" cy="5087371"/>
          </a:xfrm>
        </p:spPr>
        <p:txBody>
          <a:bodyPr>
            <a:normAutofit fontScale="85000" lnSpcReduction="20000"/>
          </a:bodyPr>
          <a:lstStyle/>
          <a:p>
            <a:r>
              <a:rPr lang="en-US" dirty="0"/>
              <a:t>Population in Park County grew by 4,285 residents between 1970 and 2010.</a:t>
            </a:r>
          </a:p>
          <a:p>
            <a:r>
              <a:rPr lang="en-US" dirty="0"/>
              <a:t>Livingston added only 117 residents in that timeframe, amounting to an additional 4,168 living out in the county.</a:t>
            </a:r>
          </a:p>
          <a:p>
            <a:r>
              <a:rPr lang="en-US" dirty="0"/>
              <a:t>4,553 undeveloped parcel in Park County as of 2018</a:t>
            </a:r>
          </a:p>
          <a:p>
            <a:r>
              <a:rPr lang="en-US" dirty="0"/>
              <a:t>Influx of more intensive and diverse uses (e.g. Sage Lodge and Yellowstone Hot Springs)</a:t>
            </a:r>
          </a:p>
          <a:p>
            <a:r>
              <a:rPr lang="en-US" dirty="0"/>
              <a:t>Fewer subdivisions</a:t>
            </a:r>
          </a:p>
          <a:p>
            <a:r>
              <a:rPr lang="en-US" dirty="0"/>
              <a:t>21 new lots created through subdivision exemptions from 2017 – Present</a:t>
            </a:r>
          </a:p>
          <a:p>
            <a:r>
              <a:rPr lang="en-US" dirty="0"/>
              <a:t>Major increase in short-term rentals from </a:t>
            </a:r>
            <a:r>
              <a:rPr lang="en-US" dirty="0" err="1"/>
              <a:t>AirBnB</a:t>
            </a:r>
            <a:r>
              <a:rPr lang="en-US" dirty="0"/>
              <a:t>, VRBO, </a:t>
            </a:r>
            <a:r>
              <a:rPr lang="en-US" dirty="0" err="1"/>
              <a:t>Homeway</a:t>
            </a:r>
            <a:r>
              <a:rPr lang="en-US" dirty="0"/>
              <a:t>, </a:t>
            </a:r>
            <a:r>
              <a:rPr lang="en-US" dirty="0" err="1"/>
              <a:t>etc</a:t>
            </a:r>
            <a:r>
              <a:rPr lang="en-US" dirty="0"/>
              <a:t> (e.g. 363 short-term rentals listed in Paradise Valley on VRBO)</a:t>
            </a:r>
          </a:p>
          <a:p>
            <a:endParaRPr lang="en-US" dirty="0"/>
          </a:p>
        </p:txBody>
      </p:sp>
      <p:pic>
        <p:nvPicPr>
          <p:cNvPr id="7" name="Picture 6">
            <a:extLst>
              <a:ext uri="{FF2B5EF4-FFF2-40B4-BE49-F238E27FC236}">
                <a16:creationId xmlns:a16="http://schemas.microsoft.com/office/drawing/2014/main" id="{E0088391-4EBA-401B-95F7-BF34A3D8E5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37412" y="433770"/>
            <a:ext cx="4581698" cy="5990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89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Landscape &amp; Context</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r>
              <a:rPr lang="en-US" dirty="0"/>
              <a:t>The Place &amp; People</a:t>
            </a:r>
          </a:p>
        </p:txBody>
      </p:sp>
    </p:spTree>
    <p:extLst>
      <p:ext uri="{BB962C8B-B14F-4D97-AF65-F5344CB8AC3E}">
        <p14:creationId xmlns:p14="http://schemas.microsoft.com/office/powerpoint/2010/main" val="415588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7615-C82C-4826-A0D8-A51D890146D0}"/>
              </a:ext>
            </a:extLst>
          </p:cNvPr>
          <p:cNvSpPr>
            <a:spLocks noGrp="1"/>
          </p:cNvSpPr>
          <p:nvPr>
            <p:ph type="title"/>
          </p:nvPr>
        </p:nvSpPr>
        <p:spPr>
          <a:xfrm>
            <a:off x="303212" y="228600"/>
            <a:ext cx="6553200" cy="1905000"/>
          </a:xfrm>
        </p:spPr>
        <p:txBody>
          <a:bodyPr>
            <a:normAutofit/>
          </a:bodyPr>
          <a:lstStyle/>
          <a:p>
            <a:r>
              <a:rPr lang="en-US" dirty="0"/>
              <a:t>Lands Under Public &amp; Private Resource Management</a:t>
            </a:r>
          </a:p>
        </p:txBody>
      </p:sp>
      <p:pic>
        <p:nvPicPr>
          <p:cNvPr id="5" name="Picture 1">
            <a:extLst>
              <a:ext uri="{FF2B5EF4-FFF2-40B4-BE49-F238E27FC236}">
                <a16:creationId xmlns:a16="http://schemas.microsoft.com/office/drawing/2014/main" id="{CD1FC3F6-AB0B-48F1-A0B1-41C3A9D4BC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52945" y="198120"/>
            <a:ext cx="4800600" cy="64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961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lstStyle/>
          <a:p>
            <a:r>
              <a:rPr lang="en-US" dirty="0"/>
              <a:t>Population Trends</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684212" y="1143000"/>
            <a:ext cx="4724400" cy="5087371"/>
          </a:xfrm>
        </p:spPr>
        <p:txBody>
          <a:bodyPr>
            <a:normAutofit fontScale="92500" lnSpcReduction="20000"/>
          </a:bodyPr>
          <a:lstStyle/>
          <a:p>
            <a:r>
              <a:rPr lang="en-US" altLang="en-US" dirty="0">
                <a:cs typeface="Times New Roman" panose="02020603050405020304" pitchFamily="18" charset="0"/>
              </a:rPr>
              <a:t>Year-to-year population change by Park County is shown in the chart at the bottom right.  Years when significant population declines occurred tend to coincide with national economic recessions, such as in 1991, 2001, and, more recently, in 2009, 2010, and 2011.   A very sharp decline in 1987 coincides with very difficult financial times in agriculture and in the wood products sector, as well as in housing.  </a:t>
            </a:r>
          </a:p>
          <a:p>
            <a:r>
              <a:rPr lang="en-US" altLang="en-US" dirty="0">
                <a:cs typeface="Times New Roman" panose="02020603050405020304" pitchFamily="18" charset="0"/>
              </a:rPr>
              <a:t>Growth is now continuing and the county’s population was recently estimated by the U.S. Census Bureau at 15,972 in July, 2015.</a:t>
            </a:r>
            <a:r>
              <a:rPr lang="en-US" altLang="en-US" sz="800" dirty="0"/>
              <a:t> </a:t>
            </a:r>
            <a:endParaRPr lang="en-US" altLang="en-US" dirty="0"/>
          </a:p>
          <a:p>
            <a:pPr marL="0" indent="0">
              <a:buNone/>
            </a:pPr>
            <a:endParaRPr lang="en-US" dirty="0"/>
          </a:p>
        </p:txBody>
      </p:sp>
      <p:pic>
        <p:nvPicPr>
          <p:cNvPr id="4" name="Picture 13">
            <a:extLst>
              <a:ext uri="{FF2B5EF4-FFF2-40B4-BE49-F238E27FC236}">
                <a16:creationId xmlns:a16="http://schemas.microsoft.com/office/drawing/2014/main" id="{A5A44E6F-7A0E-45FA-B0E9-BE6095797D3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0611" y="290964"/>
            <a:ext cx="5715001" cy="2923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14">
            <a:extLst>
              <a:ext uri="{FF2B5EF4-FFF2-40B4-BE49-F238E27FC236}">
                <a16:creationId xmlns:a16="http://schemas.microsoft.com/office/drawing/2014/main" id="{E47808FE-51E6-4E8D-BCD7-0AA80E0D972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0612" y="3526382"/>
            <a:ext cx="5715000" cy="3017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3654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lstStyle/>
          <a:p>
            <a:r>
              <a:rPr lang="en-US" dirty="0"/>
              <a:t>Population Change Trends</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684212" y="1143000"/>
            <a:ext cx="4495800" cy="5087371"/>
          </a:xfrm>
        </p:spPr>
        <p:txBody>
          <a:bodyPr>
            <a:normAutofit fontScale="85000" lnSpcReduction="10000"/>
          </a:bodyPr>
          <a:lstStyle/>
          <a:p>
            <a:r>
              <a:rPr lang="en-US" altLang="en-US" dirty="0">
                <a:cs typeface="Times New Roman" panose="02020603050405020304" pitchFamily="18" charset="0"/>
              </a:rPr>
              <a:t>The biggest driver of population growth in Park County by far is positive net migration (red bars).  Again, net migration is positive when the number of people moving to the area is greater than the number moving away, counting only those who change their county of permanent residence in the process – which ignores part-time residents of the county who do not or have not become permanent residents.  </a:t>
            </a:r>
            <a:endParaRPr lang="en-US" altLang="en-US" sz="800" dirty="0"/>
          </a:p>
          <a:p>
            <a:pPr marL="0" indent="0">
              <a:buNone/>
            </a:pPr>
            <a:endParaRPr lang="en-US" altLang="en-US" sz="800" dirty="0"/>
          </a:p>
          <a:p>
            <a:r>
              <a:rPr lang="en-US" altLang="en-US" dirty="0">
                <a:cs typeface="Times New Roman" panose="02020603050405020304" pitchFamily="18" charset="0"/>
              </a:rPr>
              <a:t>During the ‘90s when growth in the county was greatest, over seventy-five percent of this growth was accounted for by positive net migration.  </a:t>
            </a:r>
            <a:endParaRPr lang="en-US" altLang="en-US" sz="800" dirty="0"/>
          </a:p>
        </p:txBody>
      </p:sp>
      <p:pic>
        <p:nvPicPr>
          <p:cNvPr id="6" name="Picture 1">
            <a:extLst>
              <a:ext uri="{FF2B5EF4-FFF2-40B4-BE49-F238E27FC236}">
                <a16:creationId xmlns:a16="http://schemas.microsoft.com/office/drawing/2014/main" id="{223C4847-781B-4BC3-919F-36AA9A0550E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6412" y="251460"/>
            <a:ext cx="4748324" cy="3338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9" name="Object 3">
            <a:extLst>
              <a:ext uri="{FF2B5EF4-FFF2-40B4-BE49-F238E27FC236}">
                <a16:creationId xmlns:a16="http://schemas.microsoft.com/office/drawing/2014/main" id="{42907EDB-1A80-44DC-B25E-6DB9A64D8668}"/>
              </a:ext>
            </a:extLst>
          </p:cNvPr>
          <p:cNvGraphicFramePr>
            <a:graphicFrameLocks noChangeAspect="1"/>
          </p:cNvGraphicFramePr>
          <p:nvPr>
            <p:extLst>
              <p:ext uri="{D42A27DB-BD31-4B8C-83A1-F6EECF244321}">
                <p14:modId xmlns:p14="http://schemas.microsoft.com/office/powerpoint/2010/main" val="2475445783"/>
              </p:ext>
            </p:extLst>
          </p:nvPr>
        </p:nvGraphicFramePr>
        <p:xfrm>
          <a:off x="5256212" y="3874987"/>
          <a:ext cx="6513391" cy="3000375"/>
        </p:xfrm>
        <a:graphic>
          <a:graphicData uri="http://schemas.openxmlformats.org/presentationml/2006/ole">
            <mc:AlternateContent xmlns:mc="http://schemas.openxmlformats.org/markup-compatibility/2006">
              <mc:Choice xmlns:v="urn:schemas-microsoft-com:vml" Requires="v">
                <p:oleObj spid="_x0000_s1026" name="Chart" r:id="rId4" imgW="7000818" imgH="5076757" progId="MSGraph.Chart.8">
                  <p:embed/>
                </p:oleObj>
              </mc:Choice>
              <mc:Fallback>
                <p:oleObj name="Chart" r:id="rId4" imgW="7000818" imgH="5076757" progId="MSGraph.Chart.8">
                  <p:embed/>
                  <p:pic>
                    <p:nvPicPr>
                      <p:cNvPr id="9" name="Object 3">
                        <a:extLst>
                          <a:ext uri="{FF2B5EF4-FFF2-40B4-BE49-F238E27FC236}">
                            <a16:creationId xmlns:a16="http://schemas.microsoft.com/office/drawing/2014/main" id="{42907EDB-1A80-44DC-B25E-6DB9A64D8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2" y="3874987"/>
                        <a:ext cx="6513391" cy="3000375"/>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582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AEB3D4-CAB6-4DDB-BEB5-764CBAC03B0E}"/>
              </a:ext>
            </a:extLst>
          </p:cNvPr>
          <p:cNvSpPr>
            <a:spLocks noGrp="1"/>
          </p:cNvSpPr>
          <p:nvPr>
            <p:ph type="title"/>
          </p:nvPr>
        </p:nvSpPr>
        <p:spPr/>
        <p:txBody>
          <a:bodyPr/>
          <a:lstStyle/>
          <a:p>
            <a:r>
              <a:rPr lang="en-US" dirty="0"/>
              <a:t>Population Trends by Area</a:t>
            </a:r>
          </a:p>
        </p:txBody>
      </p:sp>
      <p:pic>
        <p:nvPicPr>
          <p:cNvPr id="9" name="Content Placeholder 8">
            <a:extLst>
              <a:ext uri="{FF2B5EF4-FFF2-40B4-BE49-F238E27FC236}">
                <a16:creationId xmlns:a16="http://schemas.microsoft.com/office/drawing/2014/main" id="{40F737C1-7830-421F-A974-982BDFE25E4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09968" y="1143000"/>
            <a:ext cx="11149889" cy="5087938"/>
          </a:xfrm>
          <a:prstGeom prst="rect">
            <a:avLst/>
          </a:prstGeom>
        </p:spPr>
      </p:pic>
    </p:spTree>
    <p:extLst>
      <p:ext uri="{BB962C8B-B14F-4D97-AF65-F5344CB8AC3E}">
        <p14:creationId xmlns:p14="http://schemas.microsoft.com/office/powerpoint/2010/main" val="260290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DCADC8-EA6B-45C6-B30A-E281B26A3454}"/>
              </a:ext>
            </a:extLst>
          </p:cNvPr>
          <p:cNvSpPr>
            <a:spLocks noGrp="1"/>
          </p:cNvSpPr>
          <p:nvPr>
            <p:ph type="title"/>
          </p:nvPr>
        </p:nvSpPr>
        <p:spPr/>
        <p:txBody>
          <a:bodyPr/>
          <a:lstStyle/>
          <a:p>
            <a:r>
              <a:rPr lang="en-US" dirty="0"/>
              <a:t>New Address Assigned from 2007 to Present</a:t>
            </a:r>
          </a:p>
        </p:txBody>
      </p:sp>
      <p:sp>
        <p:nvSpPr>
          <p:cNvPr id="5" name="Text Placeholder 4">
            <a:extLst>
              <a:ext uri="{FF2B5EF4-FFF2-40B4-BE49-F238E27FC236}">
                <a16:creationId xmlns:a16="http://schemas.microsoft.com/office/drawing/2014/main" id="{723CBB98-DF2A-4210-8F1B-142BC6C2F028}"/>
              </a:ext>
            </a:extLst>
          </p:cNvPr>
          <p:cNvSpPr>
            <a:spLocks noGrp="1"/>
          </p:cNvSpPr>
          <p:nvPr>
            <p:ph type="body" idx="1"/>
          </p:nvPr>
        </p:nvSpPr>
        <p:spPr/>
        <p:txBody>
          <a:bodyPr/>
          <a:lstStyle/>
          <a:p>
            <a:pPr algn="ctr"/>
            <a:r>
              <a:rPr lang="en-US" dirty="0"/>
              <a:t>766 “unincorporated” new addresses</a:t>
            </a:r>
          </a:p>
        </p:txBody>
      </p:sp>
      <p:sp>
        <p:nvSpPr>
          <p:cNvPr id="7" name="Text Placeholder 6">
            <a:extLst>
              <a:ext uri="{FF2B5EF4-FFF2-40B4-BE49-F238E27FC236}">
                <a16:creationId xmlns:a16="http://schemas.microsoft.com/office/drawing/2014/main" id="{B75A1201-9443-4071-9F17-6629C3D43DA2}"/>
              </a:ext>
            </a:extLst>
          </p:cNvPr>
          <p:cNvSpPr>
            <a:spLocks noGrp="1"/>
          </p:cNvSpPr>
          <p:nvPr>
            <p:ph type="body" sz="quarter" idx="3"/>
          </p:nvPr>
        </p:nvSpPr>
        <p:spPr/>
        <p:txBody>
          <a:bodyPr/>
          <a:lstStyle/>
          <a:p>
            <a:pPr algn="ctr"/>
            <a:r>
              <a:rPr lang="en-US" dirty="0"/>
              <a:t>Distribution</a:t>
            </a:r>
          </a:p>
        </p:txBody>
      </p:sp>
      <p:graphicFrame>
        <p:nvGraphicFramePr>
          <p:cNvPr id="9" name="Content Placeholder 3">
            <a:extLst>
              <a:ext uri="{FF2B5EF4-FFF2-40B4-BE49-F238E27FC236}">
                <a16:creationId xmlns:a16="http://schemas.microsoft.com/office/drawing/2014/main" id="{F1EE9F1A-98C2-499F-B8D1-C1F1B080DE4E}"/>
              </a:ext>
            </a:extLst>
          </p:cNvPr>
          <p:cNvGraphicFramePr>
            <a:graphicFrameLocks noGrp="1"/>
          </p:cNvGraphicFramePr>
          <p:nvPr>
            <p:ph sz="half" idx="2"/>
            <p:extLst>
              <p:ext uri="{D42A27DB-BD31-4B8C-83A1-F6EECF244321}">
                <p14:modId xmlns:p14="http://schemas.microsoft.com/office/powerpoint/2010/main" val="1136804989"/>
              </p:ext>
            </p:extLst>
          </p:nvPr>
        </p:nvGraphicFramePr>
        <p:xfrm>
          <a:off x="1293813" y="1905000"/>
          <a:ext cx="4416425" cy="43434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Content Placeholder 3">
            <a:extLst>
              <a:ext uri="{FF2B5EF4-FFF2-40B4-BE49-F238E27FC236}">
                <a16:creationId xmlns:a16="http://schemas.microsoft.com/office/drawing/2014/main" id="{D00BBE46-BD2C-436D-BDC4-3FA22938A980}"/>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a:xfrm>
            <a:off x="6565307" y="1905000"/>
            <a:ext cx="3328586" cy="4343400"/>
          </a:xfrm>
          <a:prstGeom prst="rect">
            <a:avLst/>
          </a:prstGeom>
        </p:spPr>
      </p:pic>
    </p:spTree>
    <p:extLst>
      <p:ext uri="{BB962C8B-B14F-4D97-AF65-F5344CB8AC3E}">
        <p14:creationId xmlns:p14="http://schemas.microsoft.com/office/powerpoint/2010/main" val="3109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3E63AF-9DD4-4AD1-BC03-922A2A62ED08}"/>
              </a:ext>
            </a:extLst>
          </p:cNvPr>
          <p:cNvSpPr>
            <a:spLocks noGrp="1"/>
          </p:cNvSpPr>
          <p:nvPr>
            <p:ph type="title"/>
          </p:nvPr>
        </p:nvSpPr>
        <p:spPr/>
        <p:txBody>
          <a:bodyPr>
            <a:normAutofit fontScale="90000"/>
          </a:bodyPr>
          <a:lstStyle/>
          <a:p>
            <a:r>
              <a:rPr lang="en-US" dirty="0"/>
              <a:t>County Tools Used to Manage Land Use and Growth</a:t>
            </a:r>
          </a:p>
        </p:txBody>
      </p:sp>
      <p:sp>
        <p:nvSpPr>
          <p:cNvPr id="8" name="Content Placeholder 7">
            <a:extLst>
              <a:ext uri="{FF2B5EF4-FFF2-40B4-BE49-F238E27FC236}">
                <a16:creationId xmlns:a16="http://schemas.microsoft.com/office/drawing/2014/main" id="{DE3D0A6B-FF6C-4812-A936-B6F818029C58}"/>
              </a:ext>
            </a:extLst>
          </p:cNvPr>
          <p:cNvSpPr>
            <a:spLocks noGrp="1"/>
          </p:cNvSpPr>
          <p:nvPr>
            <p:ph idx="1"/>
          </p:nvPr>
        </p:nvSpPr>
        <p:spPr/>
        <p:txBody>
          <a:bodyPr>
            <a:normAutofit fontScale="77500" lnSpcReduction="20000"/>
          </a:bodyPr>
          <a:lstStyle/>
          <a:p>
            <a:r>
              <a:rPr lang="en-US" dirty="0"/>
              <a:t>Subdivision Regulations: Evaluates a wide spectrum of potential impacts as part of the review process but with over 4,500 undeveloped parcels we are not seeing a lot of subdivisions.</a:t>
            </a:r>
          </a:p>
          <a:p>
            <a:r>
              <a:rPr lang="en-US" dirty="0"/>
              <a:t>Floodplain Regulations:</a:t>
            </a:r>
          </a:p>
          <a:p>
            <a:pPr lvl="1"/>
            <a:r>
              <a:rPr lang="en-US" dirty="0"/>
              <a:t>Jurisdictional authority is only within the FEMA designated Special Flood Hazard Area.</a:t>
            </a:r>
          </a:p>
          <a:p>
            <a:pPr lvl="1"/>
            <a:r>
              <a:rPr lang="en-US" dirty="0"/>
              <a:t>Primary concern is protection of life and property for insurance purposes, not environmental protections or growth management.</a:t>
            </a:r>
          </a:p>
          <a:p>
            <a:pPr lvl="1"/>
            <a:r>
              <a:rPr lang="en-US" dirty="0"/>
              <a:t>National program is not very flexible to adapt to local needs.</a:t>
            </a:r>
          </a:p>
          <a:p>
            <a:r>
              <a:rPr lang="en-US" dirty="0"/>
              <a:t>Buildings for Lease or Rent Regulation</a:t>
            </a:r>
          </a:p>
          <a:p>
            <a:pPr lvl="1"/>
            <a:r>
              <a:rPr lang="en-US" dirty="0"/>
              <a:t> Reviews for a variety of impacts.</a:t>
            </a:r>
          </a:p>
          <a:p>
            <a:pPr lvl="1"/>
            <a:r>
              <a:rPr lang="en-US" dirty="0"/>
              <a:t> Only covers parcels with 4 or more rental units.</a:t>
            </a:r>
          </a:p>
          <a:p>
            <a:pPr lvl="1"/>
            <a:r>
              <a:rPr lang="en-US" dirty="0"/>
              <a:t> Wide variety of exemptions means that we have only reviewed one property under these regulations since they were adopted in 2013.</a:t>
            </a:r>
          </a:p>
          <a:p>
            <a:r>
              <a:rPr lang="en-US" dirty="0"/>
              <a:t>Zoning</a:t>
            </a:r>
          </a:p>
          <a:p>
            <a:pPr lvl="1"/>
            <a:r>
              <a:rPr lang="en-US" dirty="0"/>
              <a:t>Can help manage growth through tools like density standards, setting allowable land uses, and setbacks.</a:t>
            </a:r>
          </a:p>
          <a:p>
            <a:pPr lvl="1"/>
            <a:r>
              <a:rPr lang="en-US" dirty="0"/>
              <a:t>Not widely used in Park County.</a:t>
            </a:r>
          </a:p>
          <a:p>
            <a:r>
              <a:rPr lang="en-US" dirty="0"/>
              <a:t>Growth Policy</a:t>
            </a:r>
          </a:p>
          <a:p>
            <a:endParaRPr lang="en-US" dirty="0"/>
          </a:p>
          <a:p>
            <a:pPr lvl="1"/>
            <a:endParaRPr lang="en-US" dirty="0"/>
          </a:p>
        </p:txBody>
      </p:sp>
    </p:spTree>
    <p:extLst>
      <p:ext uri="{BB962C8B-B14F-4D97-AF65-F5344CB8AC3E}">
        <p14:creationId xmlns:p14="http://schemas.microsoft.com/office/powerpoint/2010/main" val="373485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County Growth Policy: Water Quality &amp; Availability</a:t>
            </a:r>
          </a:p>
        </p:txBody>
      </p:sp>
      <p:pic>
        <p:nvPicPr>
          <p:cNvPr id="4" name="Content Placeholder 3"/>
          <p:cNvPicPr>
            <a:picLocks noGrp="1" noChangeAspect="1"/>
          </p:cNvPicPr>
          <p:nvPr>
            <p:ph idx="1"/>
          </p:nvPr>
        </p:nvPicPr>
        <p:blipFill>
          <a:blip r:embed="rId2"/>
          <a:stretch>
            <a:fillRect/>
          </a:stretch>
        </p:blipFill>
        <p:spPr>
          <a:xfrm>
            <a:off x="1204596" y="2041886"/>
            <a:ext cx="9265412" cy="1523603"/>
          </a:xfrm>
          <a:prstGeom prst="rect">
            <a:avLst/>
          </a:prstGeom>
        </p:spPr>
      </p:pic>
      <p:pic>
        <p:nvPicPr>
          <p:cNvPr id="6" name="Picture 5"/>
          <p:cNvPicPr>
            <a:picLocks noChangeAspect="1"/>
          </p:cNvPicPr>
          <p:nvPr/>
        </p:nvPicPr>
        <p:blipFill>
          <a:blip r:embed="rId3"/>
          <a:stretch>
            <a:fillRect/>
          </a:stretch>
        </p:blipFill>
        <p:spPr>
          <a:xfrm>
            <a:off x="1204596" y="3565489"/>
            <a:ext cx="9265412" cy="1761666"/>
          </a:xfrm>
          <a:prstGeom prst="rect">
            <a:avLst/>
          </a:prstGeom>
        </p:spPr>
      </p:pic>
    </p:spTree>
    <p:extLst>
      <p:ext uri="{BB962C8B-B14F-4D97-AF65-F5344CB8AC3E}">
        <p14:creationId xmlns:p14="http://schemas.microsoft.com/office/powerpoint/2010/main" val="162759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1E046-65A8-4EEA-9DC0-3268056C2D69}"/>
              </a:ext>
            </a:extLst>
          </p:cNvPr>
          <p:cNvSpPr>
            <a:spLocks noGrp="1"/>
          </p:cNvSpPr>
          <p:nvPr>
            <p:ph type="title"/>
          </p:nvPr>
        </p:nvSpPr>
        <p:spPr/>
        <p:txBody>
          <a:bodyPr/>
          <a:lstStyle/>
          <a:p>
            <a:r>
              <a:rPr lang="en-US" dirty="0"/>
              <a:t>Key Economic Trends</a:t>
            </a:r>
          </a:p>
        </p:txBody>
      </p:sp>
      <p:sp>
        <p:nvSpPr>
          <p:cNvPr id="8" name="Content Placeholder 7">
            <a:extLst>
              <a:ext uri="{FF2B5EF4-FFF2-40B4-BE49-F238E27FC236}">
                <a16:creationId xmlns:a16="http://schemas.microsoft.com/office/drawing/2014/main" id="{5FDB8280-DE3D-4F64-8BFD-8BF60BBD9B7C}"/>
              </a:ext>
            </a:extLst>
          </p:cNvPr>
          <p:cNvSpPr>
            <a:spLocks noGrp="1"/>
          </p:cNvSpPr>
          <p:nvPr>
            <p:ph idx="1"/>
          </p:nvPr>
        </p:nvSpPr>
        <p:spPr>
          <a:xfrm>
            <a:off x="684212" y="1143000"/>
            <a:ext cx="7772400" cy="5087371"/>
          </a:xfrm>
        </p:spPr>
        <p:txBody>
          <a:bodyPr>
            <a:noAutofit/>
          </a:bodyPr>
          <a:lstStyle/>
          <a:p>
            <a:r>
              <a:rPr lang="en-US" sz="1400" dirty="0"/>
              <a:t>The combination of high area natural amenities, high levels of creative occupation employment, and strong entrepreneurial cultures are referred to by ERS economists as the “trifecta” in terms of underly attributes for economic growth and vitality. Park county is one of only several hundred rural counties across the US that appears to possess all three attributes.</a:t>
            </a:r>
          </a:p>
          <a:p>
            <a:r>
              <a:rPr lang="en-US" altLang="en-US" sz="1400" dirty="0">
                <a:cs typeface="Times New Roman" panose="02020603050405020304" pitchFamily="18" charset="0"/>
              </a:rPr>
              <a:t>Income on a per-person basis in 1990 was $20,980.  By 2000 this had grown to $28,156 and more recently in 2014 had reached an all-time high of $40,614. Park County per capita income was less than the statewide level in 2001 – $29,890 vs. $31,870 for the state as a whole.  But the 2014 Park County per capita income level exceeds the state level -- $40,614 vs. $39,903.  </a:t>
            </a:r>
            <a:endParaRPr lang="en-US" sz="1400" dirty="0"/>
          </a:p>
          <a:p>
            <a:r>
              <a:rPr lang="en-US" altLang="en-US" sz="1400" dirty="0">
                <a:cs typeface="Times New Roman" panose="02020603050405020304" pitchFamily="18" charset="0"/>
              </a:rPr>
              <a:t>Proprietor or self-employment represents a significant portion of all employment in Park County, accounting for </a:t>
            </a:r>
            <a:r>
              <a:rPr lang="en-US" altLang="en-US" sz="1400" b="1" dirty="0">
                <a:cs typeface="Times New Roman" panose="02020603050405020304" pitchFamily="18" charset="0"/>
              </a:rPr>
              <a:t>39%</a:t>
            </a:r>
            <a:r>
              <a:rPr lang="en-US" altLang="en-US" sz="1400" dirty="0">
                <a:cs typeface="Times New Roman" panose="02020603050405020304" pitchFamily="18" charset="0"/>
              </a:rPr>
              <a:t> of all jobs in 2014.  This has grown over the last decade from about one-third of all jobs before 2000 and this growth has been entirely among non-farm proprietors.  Statewide in Montana proprietors accounted for </a:t>
            </a:r>
            <a:r>
              <a:rPr lang="en-US" altLang="en-US" sz="1400" b="1" dirty="0">
                <a:cs typeface="Times New Roman" panose="02020603050405020304" pitchFamily="18" charset="0"/>
              </a:rPr>
              <a:t>27%</a:t>
            </a:r>
            <a:r>
              <a:rPr lang="en-US" altLang="en-US" sz="1400" dirty="0">
                <a:cs typeface="Times New Roman" panose="02020603050405020304" pitchFamily="18" charset="0"/>
              </a:rPr>
              <a:t> of all jobs in 2014, up only slightly from 26% in 2000.  </a:t>
            </a:r>
          </a:p>
          <a:p>
            <a:r>
              <a:rPr lang="en-US" altLang="en-US" sz="1400" dirty="0">
                <a:cs typeface="Times New Roman" panose="02020603050405020304" pitchFamily="18" charset="0"/>
              </a:rPr>
              <a:t>The poverty rate in Park County also is lower than statewide with poverty in Park at 12.3% versus 15.2% statewide.   </a:t>
            </a:r>
          </a:p>
          <a:p>
            <a:pPr marL="0" indent="0">
              <a:buNone/>
            </a:pPr>
            <a:endParaRPr lang="en-US" altLang="en-US" sz="1400" dirty="0">
              <a:cs typeface="Times New Roman" panose="02020603050405020304" pitchFamily="18" charset="0"/>
            </a:endParaRPr>
          </a:p>
        </p:txBody>
      </p:sp>
      <p:pic>
        <p:nvPicPr>
          <p:cNvPr id="12290" name="Picture 2" descr="https://lh4.googleusercontent.com/pSVK5-T828mh5iC29boQ9q3KjlvpPETYDPK5OHftSu0FY2hYx4AUlpg9NBIo0wy_aSmhbt5FiBAl4z45IZxMahGbqrn7il4uXqTAhLvsJk2JB3dopue8vfgjhbwLJ_hiyLcsIxLK">
            <a:extLst>
              <a:ext uri="{FF2B5EF4-FFF2-40B4-BE49-F238E27FC236}">
                <a16:creationId xmlns:a16="http://schemas.microsoft.com/office/drawing/2014/main" id="{80495207-123D-4237-8BB0-69FBEBBDF8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85212" y="304800"/>
            <a:ext cx="3206433" cy="6232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E1E046-65A8-4EEA-9DC0-3268056C2D69}"/>
              </a:ext>
            </a:extLst>
          </p:cNvPr>
          <p:cNvSpPr>
            <a:spLocks noGrp="1"/>
          </p:cNvSpPr>
          <p:nvPr>
            <p:ph type="title"/>
          </p:nvPr>
        </p:nvSpPr>
        <p:spPr/>
        <p:txBody>
          <a:bodyPr/>
          <a:lstStyle/>
          <a:p>
            <a:r>
              <a:rPr lang="en-US" dirty="0"/>
              <a:t>Key Economic Trends (continued)</a:t>
            </a:r>
          </a:p>
        </p:txBody>
      </p:sp>
      <p:sp>
        <p:nvSpPr>
          <p:cNvPr id="8" name="Content Placeholder 7">
            <a:extLst>
              <a:ext uri="{FF2B5EF4-FFF2-40B4-BE49-F238E27FC236}">
                <a16:creationId xmlns:a16="http://schemas.microsoft.com/office/drawing/2014/main" id="{5FDB8280-DE3D-4F64-8BFD-8BF60BBD9B7C}"/>
              </a:ext>
            </a:extLst>
          </p:cNvPr>
          <p:cNvSpPr>
            <a:spLocks noGrp="1"/>
          </p:cNvSpPr>
          <p:nvPr>
            <p:ph idx="1"/>
          </p:nvPr>
        </p:nvSpPr>
        <p:spPr>
          <a:xfrm>
            <a:off x="684212" y="1143000"/>
            <a:ext cx="11201400" cy="5087371"/>
          </a:xfrm>
        </p:spPr>
        <p:txBody>
          <a:bodyPr>
            <a:noAutofit/>
          </a:bodyPr>
          <a:lstStyle/>
          <a:p>
            <a:r>
              <a:rPr lang="en-US" altLang="en-US" sz="1400" b="1" dirty="0">
                <a:cs typeface="Times New Roman" panose="02020603050405020304" pitchFamily="18" charset="0"/>
              </a:rPr>
              <a:t>Tourism Trends</a:t>
            </a:r>
            <a:r>
              <a:rPr lang="en-US" altLang="en-US" sz="1400" dirty="0">
                <a:cs typeface="Times New Roman" panose="02020603050405020304" pitchFamily="18" charset="0"/>
              </a:rPr>
              <a:t>: In 2017, </a:t>
            </a:r>
            <a:r>
              <a:rPr lang="en-US" altLang="en-US" sz="1400" b="1" dirty="0">
                <a:cs typeface="Times New Roman" panose="02020603050405020304" pitchFamily="18" charset="0"/>
              </a:rPr>
              <a:t>residents</a:t>
            </a:r>
            <a:r>
              <a:rPr lang="en-US" altLang="en-US" sz="1400" dirty="0">
                <a:cs typeface="Times New Roman" panose="02020603050405020304" pitchFamily="18" charset="0"/>
              </a:rPr>
              <a:t> spent nearly $2.87 billion on trips 50 miles or more away from home but still in Montana. In comparison, </a:t>
            </a:r>
            <a:r>
              <a:rPr lang="en-US" sz="1400" dirty="0"/>
              <a:t>12.5 million </a:t>
            </a:r>
            <a:r>
              <a:rPr lang="en-US" sz="1400" b="1" dirty="0"/>
              <a:t>non-resident travelers </a:t>
            </a:r>
            <a:r>
              <a:rPr lang="en-US" sz="1400" dirty="0"/>
              <a:t>came to Montana and spent $2.8 billion supporting 39,000 jobs and indirectly contributed an additional $1.9 billion and a total of 53,000 jobs. </a:t>
            </a:r>
            <a:r>
              <a:rPr lang="en-US" altLang="en-US" sz="1400" dirty="0">
                <a:cs typeface="Times New Roman" panose="02020603050405020304" pitchFamily="18" charset="0"/>
              </a:rPr>
              <a:t>Total travel industry spending in Montana is $6.23 billion dollars; 54 percent contributed by nonresidents and 46 percent by resident travel within the state. </a:t>
            </a:r>
          </a:p>
          <a:p>
            <a:pPr lvl="1"/>
            <a:r>
              <a:rPr lang="en-US" sz="1400" dirty="0"/>
              <a:t>Park County ranks #1 in Montana in non-resident traveler expenditures among major destination counties (per capita).</a:t>
            </a:r>
            <a:endParaRPr lang="en-US" altLang="en-US" sz="1400" dirty="0">
              <a:cs typeface="Times New Roman" panose="02020603050405020304" pitchFamily="18" charset="0"/>
            </a:endParaRPr>
          </a:p>
          <a:p>
            <a:pPr lvl="1"/>
            <a:r>
              <a:rPr lang="en-US" altLang="en-US" sz="1400" dirty="0">
                <a:cs typeface="Times New Roman" panose="02020603050405020304" pitchFamily="18" charset="0"/>
              </a:rPr>
              <a:t>Angling spending amounted to $70 million a year during these fishing trips, compared to the estimated $5 to $6 million a year spent by hunters while hunting in Park County area hunting districts. </a:t>
            </a:r>
          </a:p>
          <a:p>
            <a:pPr lvl="1"/>
            <a:r>
              <a:rPr lang="en-US" sz="1400" dirty="0"/>
              <a:t>The Montana Bed Tax alone, in Park County, generated $1.7m in tax revenue to the state and local tourism boards in 2017. </a:t>
            </a:r>
          </a:p>
          <a:p>
            <a:r>
              <a:rPr lang="en-US" altLang="en-US" sz="1400" b="1" dirty="0">
                <a:cs typeface="Times New Roman" panose="02020603050405020304" pitchFamily="18" charset="0"/>
              </a:rPr>
              <a:t>Agriculture Trends</a:t>
            </a:r>
            <a:r>
              <a:rPr lang="en-US" altLang="en-US" sz="1400" dirty="0">
                <a:cs typeface="Times New Roman" panose="02020603050405020304" pitchFamily="18" charset="0"/>
              </a:rPr>
              <a:t>: In 2012, there were 774,000 acres of land in farms, with an </a:t>
            </a:r>
            <a:r>
              <a:rPr lang="en-US" altLang="en-US" sz="1400" dirty="0" err="1">
                <a:cs typeface="Times New Roman" panose="02020603050405020304" pitchFamily="18" charset="0"/>
              </a:rPr>
              <a:t>ave</a:t>
            </a:r>
            <a:r>
              <a:rPr lang="en-US" altLang="en-US" sz="1400" dirty="0">
                <a:cs typeface="Times New Roman" panose="02020603050405020304" pitchFamily="18" charset="0"/>
              </a:rPr>
              <a:t> size farm of 1,372 acres and total of 564 farms. The market value of products sold was $38M with an average of $68k per farm. This represents a growth of over 30% in value from the 2007 census.</a:t>
            </a:r>
          </a:p>
          <a:p>
            <a:r>
              <a:rPr lang="en-US" altLang="en-US" sz="1400" b="1" dirty="0">
                <a:cs typeface="Times New Roman" panose="02020603050405020304" pitchFamily="18" charset="0"/>
              </a:rPr>
              <a:t>Housing and Part-Time Resident Trends</a:t>
            </a:r>
            <a:r>
              <a:rPr lang="en-US" altLang="en-US" sz="1400" dirty="0">
                <a:cs typeface="Times New Roman" panose="02020603050405020304" pitchFamily="18" charset="0"/>
              </a:rPr>
              <a:t>: </a:t>
            </a:r>
          </a:p>
          <a:p>
            <a:pPr lvl="1"/>
            <a:r>
              <a:rPr lang="en-US" altLang="en-US" sz="1400" dirty="0">
                <a:cs typeface="Times New Roman" panose="02020603050405020304" pitchFamily="18" charset="0"/>
              </a:rPr>
              <a:t>Park County is a net importer of labor income. A significant and growing number of county residents work outside of the county, but choose to live in Park County and not in the county where their workplace is located.</a:t>
            </a:r>
          </a:p>
          <a:p>
            <a:pPr lvl="1"/>
            <a:r>
              <a:rPr lang="en-US" altLang="en-US" sz="1400" dirty="0"/>
              <a:t>“Total assessed value” of taxable property in Park County was $1,536,517,157 (roughly $1.54 </a:t>
            </a:r>
            <a:r>
              <a:rPr lang="en-US" altLang="en-US" sz="1400" dirty="0" err="1"/>
              <a:t>bil</a:t>
            </a:r>
            <a:r>
              <a:rPr lang="en-US" altLang="en-US" sz="1400" dirty="0"/>
              <a:t>). Of this total “Residential property” excluding “Residential Low Income” homes and “Mobile Homes” accounted for 57.3 percent of this total assessed value in Park County, or $879,923,187 ($880 mil.). This percentage compares with 47.1 percent statewide, indicating the above average dependency of Park County on this type of property within the county’s overall tax base. (</a:t>
            </a:r>
            <a:r>
              <a:rPr lang="en-US" altLang="en-US" sz="1400" dirty="0">
                <a:cs typeface="Times New Roman" panose="02020603050405020304" pitchFamily="18" charset="0"/>
              </a:rPr>
              <a:t>During the 2000 to 2010 housing units increased significantly in spite of little change in the resident population.  This indicates that there are a growing number of part-time residents who are building and buying homes in the county.)</a:t>
            </a:r>
            <a:endParaRPr lang="en-US" altLang="en-US" sz="1400" dirty="0"/>
          </a:p>
          <a:p>
            <a:pPr lvl="1"/>
            <a:r>
              <a:rPr lang="en-US" altLang="en-US" sz="1400" dirty="0">
                <a:cs typeface="Times New Roman" panose="02020603050405020304" pitchFamily="18" charset="0"/>
              </a:rPr>
              <a:t>Homes valued between $500 thousand to one million dollars are 11.1% of Park County houses versus 5% of homes statewide and 8.2% nationally.  Park County also has a larger percentage of homes $300-to-$500 thousand in value than statewide and nationally.</a:t>
            </a:r>
          </a:p>
          <a:p>
            <a:endParaRPr lang="en-US" altLang="en-US" sz="1400" dirty="0"/>
          </a:p>
          <a:p>
            <a:endParaRPr lang="en-US" altLang="en-US" sz="1400" dirty="0">
              <a:cs typeface="Times New Roman" panose="02020603050405020304" pitchFamily="18" charset="0"/>
            </a:endParaRPr>
          </a:p>
        </p:txBody>
      </p:sp>
    </p:spTree>
    <p:extLst>
      <p:ext uri="{BB962C8B-B14F-4D97-AF65-F5344CB8AC3E}">
        <p14:creationId xmlns:p14="http://schemas.microsoft.com/office/powerpoint/2010/main" val="6914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normAutofit/>
          </a:bodyPr>
          <a:lstStyle/>
          <a:p>
            <a:r>
              <a:rPr lang="en-US" dirty="0"/>
              <a:t>Employment Trends: Seasonality</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531812" y="1143000"/>
            <a:ext cx="5029200" cy="5087371"/>
          </a:xfrm>
        </p:spPr>
        <p:txBody>
          <a:bodyPr>
            <a:normAutofit fontScale="70000" lnSpcReduction="20000"/>
          </a:bodyPr>
          <a:lstStyle/>
          <a:p>
            <a:r>
              <a:rPr lang="en-US" altLang="en-US" dirty="0">
                <a:cs typeface="Times New Roman" panose="02020603050405020304" pitchFamily="18" charset="0"/>
              </a:rPr>
              <a:t>Figure 21 below shows data on monthly employment and labor force numbers for Park County over the last five years (2010 through 2015).   The ebb and flow in the size of the area labor force (shown in brown) and in the number of persons employed (shown in orange) are clearly evident.</a:t>
            </a:r>
            <a:endParaRPr lang="en-US" altLang="en-US" sz="800" dirty="0"/>
          </a:p>
          <a:p>
            <a:r>
              <a:rPr lang="en-US" altLang="en-US" dirty="0">
                <a:cs typeface="Times New Roman" panose="02020603050405020304" pitchFamily="18" charset="0"/>
              </a:rPr>
              <a:t>In Park County much of the seasonality in employment is being greatly affected by area patterns in visitation and traveler activity.  County employment reaches highs each year in mid-summer, ordinarily in July, and lows occur usually in February.  Over time, July peak employment levels are rising, from 8,050 jobs in 2010 to 8,221 in 2013 and to 8,556 in 2015.  July unemployment fell to 3.3% in 2016.</a:t>
            </a:r>
            <a:endParaRPr lang="en-US" altLang="en-US" sz="800" dirty="0"/>
          </a:p>
          <a:p>
            <a:r>
              <a:rPr lang="en-US" altLang="en-US" dirty="0">
                <a:cs typeface="Times New Roman" panose="02020603050405020304" pitchFamily="18" charset="0"/>
              </a:rPr>
              <a:t>The labor force of the county is gradually increasing in number, indicated in Figure 21 by the brown line.  The July, 2015, labor force was estimated at 8,895 and this is the highest estimate for the county’s labor force in its history.  </a:t>
            </a:r>
            <a:endParaRPr lang="en-US" altLang="en-US" dirty="0"/>
          </a:p>
        </p:txBody>
      </p:sp>
      <p:pic>
        <p:nvPicPr>
          <p:cNvPr id="7" name="Picture 1">
            <a:extLst>
              <a:ext uri="{FF2B5EF4-FFF2-40B4-BE49-F238E27FC236}">
                <a16:creationId xmlns:a16="http://schemas.microsoft.com/office/drawing/2014/main" id="{40465A26-F4EC-47C8-AD72-F9C2D13704D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07416" y="867986"/>
            <a:ext cx="5334000" cy="29786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2">
            <a:extLst>
              <a:ext uri="{FF2B5EF4-FFF2-40B4-BE49-F238E27FC236}">
                <a16:creationId xmlns:a16="http://schemas.microsoft.com/office/drawing/2014/main" id="{A3399CE2-CF8C-474A-B320-9B26380B90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7416" y="4039294"/>
            <a:ext cx="5334000" cy="2590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7048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F789-4FEE-4AD8-AD57-64CB345F55F6}"/>
              </a:ext>
            </a:extLst>
          </p:cNvPr>
          <p:cNvSpPr>
            <a:spLocks noGrp="1"/>
          </p:cNvSpPr>
          <p:nvPr>
            <p:ph type="title"/>
          </p:nvPr>
        </p:nvSpPr>
        <p:spPr/>
        <p:txBody>
          <a:bodyPr/>
          <a:lstStyle/>
          <a:p>
            <a:endParaRPr lang="en-US"/>
          </a:p>
        </p:txBody>
      </p:sp>
      <p:pic>
        <p:nvPicPr>
          <p:cNvPr id="9222" name="Picture 6" descr="Image result for allstreets limited"/>
          <p:cNvPicPr>
            <a:picLocks noGrp="1" noChangeAspect="1" noChangeArrowheads="1"/>
          </p:cNvPicPr>
          <p:nvPr>
            <p:ph type="pic"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00038" y="0"/>
            <a:ext cx="12488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847EC3F-E9E8-48C8-AB2E-FF7CB17B8073}"/>
              </a:ext>
            </a:extLst>
          </p:cNvPr>
          <p:cNvSpPr/>
          <p:nvPr/>
        </p:nvSpPr>
        <p:spPr>
          <a:xfrm>
            <a:off x="459966" y="2484503"/>
            <a:ext cx="11121955" cy="1292662"/>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Our Shared Value: Open Spaces</a:t>
            </a:r>
          </a:p>
          <a:p>
            <a:pPr algn="ctr"/>
            <a:r>
              <a:rPr lang="en-US" sz="2400" dirty="0">
                <a:ln w="0"/>
                <a:effectLst>
                  <a:outerShdw blurRad="38100" dist="19050" dir="2700000" algn="tl" rotWithShape="0">
                    <a:schemeClr val="dk1">
                      <a:alpha val="40000"/>
                    </a:schemeClr>
                  </a:outerShdw>
                </a:effectLst>
              </a:rPr>
              <a:t>(a map of road concentrations in the USA)</a:t>
            </a:r>
            <a:endParaRPr lang="en-US" sz="2400" b="0" cap="none" spc="0"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1434B5D-47F3-4742-9A5C-00DC5ABBB94B}"/>
                  </a:ext>
                </a:extLst>
              </p14:cNvPr>
              <p14:cNvContentPartPr/>
              <p14:nvPr/>
            </p14:nvContentPartPr>
            <p14:xfrm>
              <a:off x="3106663" y="944094"/>
              <a:ext cx="789840" cy="947520"/>
            </p14:xfrm>
          </p:contentPart>
        </mc:Choice>
        <mc:Fallback xmlns="">
          <p:pic>
            <p:nvPicPr>
              <p:cNvPr id="4" name="Ink 3">
                <a:extLst>
                  <a:ext uri="{FF2B5EF4-FFF2-40B4-BE49-F238E27FC236}">
                    <a16:creationId xmlns:a16="http://schemas.microsoft.com/office/drawing/2014/main" id="{11434B5D-47F3-4742-9A5C-00DC5ABBB94B}"/>
                  </a:ext>
                </a:extLst>
              </p:cNvPr>
              <p:cNvPicPr/>
              <p:nvPr/>
            </p:nvPicPr>
            <p:blipFill>
              <a:blip r:embed="rId4"/>
              <a:stretch>
                <a:fillRect/>
              </a:stretch>
            </p:blipFill>
            <p:spPr>
              <a:xfrm>
                <a:off x="3071023" y="872454"/>
                <a:ext cx="861480" cy="1091160"/>
              </a:xfrm>
              <a:prstGeom prst="rect">
                <a:avLst/>
              </a:prstGeom>
            </p:spPr>
          </p:pic>
        </mc:Fallback>
      </mc:AlternateContent>
    </p:spTree>
    <p:extLst>
      <p:ext uri="{BB962C8B-B14F-4D97-AF65-F5344CB8AC3E}">
        <p14:creationId xmlns:p14="http://schemas.microsoft.com/office/powerpoint/2010/main" val="4142176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28EE-6167-4A9E-9816-F71DAE22B31B}"/>
              </a:ext>
            </a:extLst>
          </p:cNvPr>
          <p:cNvSpPr>
            <a:spLocks noGrp="1"/>
          </p:cNvSpPr>
          <p:nvPr>
            <p:ph type="title"/>
          </p:nvPr>
        </p:nvSpPr>
        <p:spPr/>
        <p:txBody>
          <a:bodyPr>
            <a:normAutofit fontScale="90000"/>
          </a:bodyPr>
          <a:lstStyle/>
          <a:p>
            <a:r>
              <a:rPr lang="en-US" dirty="0"/>
              <a:t>Employment Trends: Non-Labor Higher than Gallatin</a:t>
            </a:r>
          </a:p>
        </p:txBody>
      </p:sp>
      <p:pic>
        <p:nvPicPr>
          <p:cNvPr id="4" name="Content Placeholder 3">
            <a:extLst>
              <a:ext uri="{FF2B5EF4-FFF2-40B4-BE49-F238E27FC236}">
                <a16:creationId xmlns:a16="http://schemas.microsoft.com/office/drawing/2014/main" id="{9C130B98-91E4-44DF-A8FD-8DFA8F18AC4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73723" y="1143000"/>
            <a:ext cx="11022380" cy="5087938"/>
          </a:xfrm>
          <a:prstGeom prst="rect">
            <a:avLst/>
          </a:prstGeom>
        </p:spPr>
      </p:pic>
    </p:spTree>
    <p:extLst>
      <p:ext uri="{BB962C8B-B14F-4D97-AF65-F5344CB8AC3E}">
        <p14:creationId xmlns:p14="http://schemas.microsoft.com/office/powerpoint/2010/main" val="418286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28EE-6167-4A9E-9816-F71DAE22B31B}"/>
              </a:ext>
            </a:extLst>
          </p:cNvPr>
          <p:cNvSpPr>
            <a:spLocks noGrp="1"/>
          </p:cNvSpPr>
          <p:nvPr>
            <p:ph type="title"/>
          </p:nvPr>
        </p:nvSpPr>
        <p:spPr/>
        <p:txBody>
          <a:bodyPr>
            <a:normAutofit/>
          </a:bodyPr>
          <a:lstStyle/>
          <a:p>
            <a:r>
              <a:rPr lang="en-US" dirty="0"/>
              <a:t>Unemployment Trends</a:t>
            </a:r>
          </a:p>
        </p:txBody>
      </p:sp>
      <p:pic>
        <p:nvPicPr>
          <p:cNvPr id="7" name="Content Placeholder 6">
            <a:extLst>
              <a:ext uri="{FF2B5EF4-FFF2-40B4-BE49-F238E27FC236}">
                <a16:creationId xmlns:a16="http://schemas.microsoft.com/office/drawing/2014/main" id="{1463FBDB-A6F2-4F57-A08C-6F7296C19A2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9579" y="1143000"/>
            <a:ext cx="11110667" cy="5087938"/>
          </a:xfrm>
          <a:prstGeom prst="rect">
            <a:avLst/>
          </a:prstGeom>
        </p:spPr>
      </p:pic>
    </p:spTree>
    <p:extLst>
      <p:ext uri="{BB962C8B-B14F-4D97-AF65-F5344CB8AC3E}">
        <p14:creationId xmlns:p14="http://schemas.microsoft.com/office/powerpoint/2010/main" val="4633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0654-1027-44FC-A33E-8FCD61F2AEE6}"/>
              </a:ext>
            </a:extLst>
          </p:cNvPr>
          <p:cNvSpPr>
            <a:spLocks noGrp="1"/>
          </p:cNvSpPr>
          <p:nvPr>
            <p:ph type="title"/>
          </p:nvPr>
        </p:nvSpPr>
        <p:spPr/>
        <p:txBody>
          <a:bodyPr/>
          <a:lstStyle/>
          <a:p>
            <a:r>
              <a:rPr lang="en-US" dirty="0"/>
              <a:t>Poverty Trends</a:t>
            </a:r>
          </a:p>
        </p:txBody>
      </p:sp>
      <p:pic>
        <p:nvPicPr>
          <p:cNvPr id="4" name="Content Placeholder 3">
            <a:extLst>
              <a:ext uri="{FF2B5EF4-FFF2-40B4-BE49-F238E27FC236}">
                <a16:creationId xmlns:a16="http://schemas.microsoft.com/office/drawing/2014/main" id="{824BE1F7-BB66-437C-BB7B-BAA3A671CE4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4820" y="1143000"/>
            <a:ext cx="10900185" cy="5087938"/>
          </a:xfrm>
          <a:prstGeom prst="rect">
            <a:avLst/>
          </a:prstGeom>
        </p:spPr>
      </p:pic>
    </p:spTree>
    <p:extLst>
      <p:ext uri="{BB962C8B-B14F-4D97-AF65-F5344CB8AC3E}">
        <p14:creationId xmlns:p14="http://schemas.microsoft.com/office/powerpoint/2010/main" val="42626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F57F-97F4-4221-86A0-7354DC7132DF}"/>
              </a:ext>
            </a:extLst>
          </p:cNvPr>
          <p:cNvSpPr>
            <a:spLocks noGrp="1"/>
          </p:cNvSpPr>
          <p:nvPr>
            <p:ph type="title"/>
          </p:nvPr>
        </p:nvSpPr>
        <p:spPr/>
        <p:txBody>
          <a:bodyPr/>
          <a:lstStyle/>
          <a:p>
            <a:r>
              <a:rPr lang="en-US" dirty="0"/>
              <a:t>Housing Cost Trends</a:t>
            </a:r>
          </a:p>
        </p:txBody>
      </p:sp>
      <p:pic>
        <p:nvPicPr>
          <p:cNvPr id="4" name="Content Placeholder 3">
            <a:extLst>
              <a:ext uri="{FF2B5EF4-FFF2-40B4-BE49-F238E27FC236}">
                <a16:creationId xmlns:a16="http://schemas.microsoft.com/office/drawing/2014/main" id="{9E04BE42-B727-4607-B123-26858CA2A0A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89722" y="1143000"/>
            <a:ext cx="10790382" cy="5087938"/>
          </a:xfrm>
          <a:prstGeom prst="rect">
            <a:avLst/>
          </a:prstGeom>
        </p:spPr>
      </p:pic>
    </p:spTree>
    <p:extLst>
      <p:ext uri="{BB962C8B-B14F-4D97-AF65-F5344CB8AC3E}">
        <p14:creationId xmlns:p14="http://schemas.microsoft.com/office/powerpoint/2010/main" val="2475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4DF5-18E1-47C2-A103-6BCFBF76F062}"/>
              </a:ext>
            </a:extLst>
          </p:cNvPr>
          <p:cNvSpPr>
            <a:spLocks noGrp="1"/>
          </p:cNvSpPr>
          <p:nvPr>
            <p:ph type="title"/>
          </p:nvPr>
        </p:nvSpPr>
        <p:spPr/>
        <p:txBody>
          <a:bodyPr/>
          <a:lstStyle/>
          <a:p>
            <a:r>
              <a:rPr lang="en-US" dirty="0"/>
              <a:t>Crime Trends</a:t>
            </a:r>
          </a:p>
        </p:txBody>
      </p:sp>
      <p:pic>
        <p:nvPicPr>
          <p:cNvPr id="4" name="Content Placeholder 3">
            <a:extLst>
              <a:ext uri="{FF2B5EF4-FFF2-40B4-BE49-F238E27FC236}">
                <a16:creationId xmlns:a16="http://schemas.microsoft.com/office/drawing/2014/main" id="{A85B8B32-E775-437C-80C6-F838EC94B39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05586" y="1143000"/>
            <a:ext cx="10558654" cy="5087938"/>
          </a:xfrm>
          <a:prstGeom prst="rect">
            <a:avLst/>
          </a:prstGeom>
        </p:spPr>
      </p:pic>
    </p:spTree>
    <p:extLst>
      <p:ext uri="{BB962C8B-B14F-4D97-AF65-F5344CB8AC3E}">
        <p14:creationId xmlns:p14="http://schemas.microsoft.com/office/powerpoint/2010/main" val="379590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7557-D706-48E9-9720-FEB6B93EFF8A}"/>
              </a:ext>
            </a:extLst>
          </p:cNvPr>
          <p:cNvSpPr>
            <a:spLocks noGrp="1"/>
          </p:cNvSpPr>
          <p:nvPr>
            <p:ph type="title"/>
          </p:nvPr>
        </p:nvSpPr>
        <p:spPr/>
        <p:txBody>
          <a:bodyPr/>
          <a:lstStyle/>
          <a:p>
            <a:r>
              <a:rPr lang="en-US" dirty="0"/>
              <a:t>Employment by Sector</a:t>
            </a:r>
          </a:p>
        </p:txBody>
      </p:sp>
      <p:sp>
        <p:nvSpPr>
          <p:cNvPr id="3" name="Content Placeholder 2">
            <a:extLst>
              <a:ext uri="{FF2B5EF4-FFF2-40B4-BE49-F238E27FC236}">
                <a16:creationId xmlns:a16="http://schemas.microsoft.com/office/drawing/2014/main" id="{5F6E6A77-4FEB-488D-998B-4F3B0B117943}"/>
              </a:ext>
            </a:extLst>
          </p:cNvPr>
          <p:cNvSpPr>
            <a:spLocks noGrp="1"/>
          </p:cNvSpPr>
          <p:nvPr>
            <p:ph idx="1"/>
          </p:nvPr>
        </p:nvSpPr>
        <p:spPr>
          <a:xfrm>
            <a:off x="684212" y="1143000"/>
            <a:ext cx="4343400" cy="5087371"/>
          </a:xfrm>
        </p:spPr>
        <p:txBody>
          <a:bodyPr/>
          <a:lstStyle/>
          <a:p>
            <a:r>
              <a:rPr lang="en-US" altLang="en-US" dirty="0">
                <a:cs typeface="Times New Roman" panose="02020603050405020304" pitchFamily="18" charset="0"/>
              </a:rPr>
              <a:t>The sector with the highest level of total employment in the county is “accommodations and food services,” which includes all types of lodging (hotels, motels, B&amp;Bs, resorts, etc.) as well as restaurants, cafes, bars, etc.  </a:t>
            </a:r>
            <a:endParaRPr lang="en-US" altLang="en-US" sz="800" dirty="0"/>
          </a:p>
        </p:txBody>
      </p:sp>
      <p:pic>
        <p:nvPicPr>
          <p:cNvPr id="4" name="Picture 1">
            <a:extLst>
              <a:ext uri="{FF2B5EF4-FFF2-40B4-BE49-F238E27FC236}">
                <a16:creationId xmlns:a16="http://schemas.microsoft.com/office/drawing/2014/main" id="{20260AFD-9D9B-4199-B1B9-8FE6DA9BAE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89612" y="525780"/>
            <a:ext cx="5975350" cy="5772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55041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lstStyle/>
          <a:p>
            <a:r>
              <a:rPr lang="en-US" dirty="0"/>
              <a:t>Labor Earnings Trends</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531812" y="1143000"/>
            <a:ext cx="4648200" cy="5087371"/>
          </a:xfrm>
        </p:spPr>
        <p:txBody>
          <a:bodyPr>
            <a:normAutofit fontScale="70000" lnSpcReduction="20000"/>
          </a:bodyPr>
          <a:lstStyle/>
          <a:p>
            <a:r>
              <a:rPr lang="en-US" altLang="en-US" dirty="0">
                <a:ea typeface="Times New Roman" panose="02020603050405020304" pitchFamily="18" charset="0"/>
                <a:cs typeface="Arial" panose="020B0604020202020204" pitchFamily="34" charset="0"/>
              </a:rPr>
              <a:t>Labor earnings in the accommodations and food services sector rank highest among all sectors in 2014 at about $35 million.  These have been rising rapidly over the last several years and are, again, indicative of the area’s prowess as a place for travelers.  </a:t>
            </a:r>
            <a:endParaRPr lang="en-US" altLang="en-US" sz="800" dirty="0">
              <a:ea typeface="Times New Roman" panose="02020603050405020304" pitchFamily="18" charset="0"/>
              <a:cs typeface="Arial" panose="020B0604020202020204" pitchFamily="34" charset="0"/>
            </a:endParaRPr>
          </a:p>
          <a:p>
            <a:r>
              <a:rPr lang="en-US" altLang="en-US" dirty="0">
                <a:ea typeface="Times New Roman" panose="02020603050405020304" pitchFamily="18" charset="0"/>
                <a:cs typeface="Arial" panose="020B0604020202020204" pitchFamily="34" charset="0"/>
              </a:rPr>
              <a:t>Health care, highest among all sectors statewide in Montana, is second in Park County at about $32 million, down a bit from highs from 2007 to 2010.  Local government, which includes municipal and county governments and all public education, is third at $28.6 million, also down from a high three years ago.  </a:t>
            </a:r>
            <a:endParaRPr lang="en-US" altLang="en-US" sz="800" dirty="0">
              <a:ea typeface="Times New Roman" panose="02020603050405020304" pitchFamily="18" charset="0"/>
              <a:cs typeface="Arial" panose="020B0604020202020204" pitchFamily="34" charset="0"/>
            </a:endParaRPr>
          </a:p>
          <a:p>
            <a:r>
              <a:rPr lang="en-US" altLang="en-US" dirty="0">
                <a:ea typeface="Times New Roman" panose="02020603050405020304" pitchFamily="18" charset="0"/>
                <a:cs typeface="Arial" panose="020B0604020202020204" pitchFamily="34" charset="0"/>
              </a:rPr>
              <a:t>The construction sector ranks fourth at $22.4 million.  This is down considerably from a high in 2006 of almost $35 million.  Stability was achieved in construction by 2010 and it has begun to rise once again.   </a:t>
            </a:r>
          </a:p>
        </p:txBody>
      </p:sp>
      <p:pic>
        <p:nvPicPr>
          <p:cNvPr id="6" name="Picture 1">
            <a:extLst>
              <a:ext uri="{FF2B5EF4-FFF2-40B4-BE49-F238E27FC236}">
                <a16:creationId xmlns:a16="http://schemas.microsoft.com/office/drawing/2014/main" id="{CD65CCEA-CD49-4B47-8E06-B2DB6C2D132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9612" y="502920"/>
            <a:ext cx="579913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3235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normAutofit/>
          </a:bodyPr>
          <a:lstStyle/>
          <a:p>
            <a:r>
              <a:rPr lang="en-US" dirty="0"/>
              <a:t>Tourism Trends: Non-Resident Spending</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531812" y="1143000"/>
            <a:ext cx="5029200" cy="5087371"/>
          </a:xfrm>
        </p:spPr>
        <p:txBody>
          <a:bodyPr>
            <a:normAutofit lnSpcReduction="10000"/>
          </a:bodyPr>
          <a:lstStyle/>
          <a:p>
            <a:r>
              <a:rPr lang="en-US" dirty="0"/>
              <a:t>According to a survey of non-resident travelers in 2017, the time spent on various activities are ranked as:</a:t>
            </a:r>
          </a:p>
          <a:p>
            <a:pPr lvl="1" fontAlgn="base"/>
            <a:r>
              <a:rPr lang="en-US" dirty="0"/>
              <a:t>56% Scenic driving</a:t>
            </a:r>
          </a:p>
          <a:p>
            <a:pPr lvl="1" fontAlgn="base"/>
            <a:r>
              <a:rPr lang="en-US" dirty="0"/>
              <a:t>36% Day hiking</a:t>
            </a:r>
          </a:p>
          <a:p>
            <a:pPr lvl="1" fontAlgn="base"/>
            <a:r>
              <a:rPr lang="en-US" dirty="0"/>
              <a:t>34% Wildlife watching</a:t>
            </a:r>
          </a:p>
          <a:p>
            <a:pPr lvl="1" fontAlgn="base"/>
            <a:r>
              <a:rPr lang="en-US" dirty="0"/>
              <a:t>29% Nature photography</a:t>
            </a:r>
          </a:p>
          <a:p>
            <a:pPr lvl="1" fontAlgn="base"/>
            <a:r>
              <a:rPr lang="en-US" dirty="0"/>
              <a:t>26% Camping</a:t>
            </a:r>
          </a:p>
          <a:p>
            <a:pPr lvl="1" fontAlgn="base"/>
            <a:r>
              <a:rPr lang="en-US" dirty="0"/>
              <a:t>24% Recreational shopping</a:t>
            </a:r>
          </a:p>
          <a:p>
            <a:pPr lvl="1" fontAlgn="base"/>
            <a:r>
              <a:rPr lang="en-US" dirty="0"/>
              <a:t>19% Visiting other historical sites</a:t>
            </a:r>
          </a:p>
          <a:p>
            <a:pPr lvl="1" fontAlgn="base"/>
            <a:r>
              <a:rPr lang="en-US" dirty="0"/>
              <a:t>17% Visiting local brewery</a:t>
            </a:r>
          </a:p>
          <a:p>
            <a:pPr lvl="1" fontAlgn="base"/>
            <a:r>
              <a:rPr lang="en-US" dirty="0"/>
              <a:t>12% Visiting museums</a:t>
            </a:r>
          </a:p>
          <a:p>
            <a:pPr lvl="1" fontAlgn="base"/>
            <a:r>
              <a:rPr lang="en-US" dirty="0"/>
              <a:t>12% Visiting Lewis &amp; Clark sites</a:t>
            </a:r>
          </a:p>
          <a:p>
            <a:pPr lvl="1"/>
            <a:r>
              <a:rPr lang="en-US" dirty="0"/>
              <a:t>9% Fishing / Fly </a:t>
            </a:r>
            <a:r>
              <a:rPr lang="en-US" dirty="0" err="1"/>
              <a:t>Fishingollows</a:t>
            </a:r>
            <a:r>
              <a:rPr lang="en-US" dirty="0"/>
              <a:t>:</a:t>
            </a:r>
            <a:endParaRPr lang="en-US" altLang="en-US" dirty="0"/>
          </a:p>
        </p:txBody>
      </p:sp>
      <p:pic>
        <p:nvPicPr>
          <p:cNvPr id="13314" name="Picture 2" descr="https://lh3.googleusercontent.com/3tI4ZPkE6naJC3qfmCDmdoFBD-KLr-3FAwI7qcSokiUnCDbxKR8QX2dALN7PEAaWTMkMd--XPJqD3Turra56Xofnt-wARH5_3l_ulMmGi0nrqlyTr6IszZFkzalbUaYuDm6WgmXs">
            <a:extLst>
              <a:ext uri="{FF2B5EF4-FFF2-40B4-BE49-F238E27FC236}">
                <a16:creationId xmlns:a16="http://schemas.microsoft.com/office/drawing/2014/main" id="{1B85C9B5-34C8-4BA3-92EC-197E8FAA01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7814" y="3886200"/>
            <a:ext cx="474345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lh3.googleusercontent.com/l_pQ2LJy8qVuZbvp5pqwZ2DiPF_KM8hf_-6hu2EWaKwuePTrVZdDAxUSsaOeu4xF29oqyQX5yoI29nSoZ0CAjh10VOG--CpxsjvK-1HKgzt-gAB4q4VvhjKztWQnRXhHC_hfQvsv">
            <a:extLst>
              <a:ext uri="{FF2B5EF4-FFF2-40B4-BE49-F238E27FC236}">
                <a16:creationId xmlns:a16="http://schemas.microsoft.com/office/drawing/2014/main" id="{23143177-AB7D-4501-BCC8-2E87408872C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27814" y="935865"/>
            <a:ext cx="47434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0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normAutofit/>
          </a:bodyPr>
          <a:lstStyle/>
          <a:p>
            <a:r>
              <a:rPr lang="en-US" dirty="0"/>
              <a:t>Tourism Trends: Resident Spending</a:t>
            </a:r>
          </a:p>
        </p:txBody>
      </p:sp>
      <p:pic>
        <p:nvPicPr>
          <p:cNvPr id="4" name="Picture 3">
            <a:extLst>
              <a:ext uri="{FF2B5EF4-FFF2-40B4-BE49-F238E27FC236}">
                <a16:creationId xmlns:a16="http://schemas.microsoft.com/office/drawing/2014/main" id="{6D3DFAB3-2C2B-4AAF-B27D-C120926BC5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4817" y="838200"/>
            <a:ext cx="4969444" cy="3096621"/>
          </a:xfrm>
          <a:prstGeom prst="rect">
            <a:avLst/>
          </a:prstGeom>
        </p:spPr>
      </p:pic>
      <p:sp>
        <p:nvSpPr>
          <p:cNvPr id="6" name="Content Placeholder 5">
            <a:extLst>
              <a:ext uri="{FF2B5EF4-FFF2-40B4-BE49-F238E27FC236}">
                <a16:creationId xmlns:a16="http://schemas.microsoft.com/office/drawing/2014/main" id="{3F9151E8-1489-414E-81EB-4FBCD02C2917}"/>
              </a:ext>
            </a:extLst>
          </p:cNvPr>
          <p:cNvSpPr>
            <a:spLocks noGrp="1"/>
          </p:cNvSpPr>
          <p:nvPr>
            <p:ph idx="1"/>
          </p:nvPr>
        </p:nvSpPr>
        <p:spPr>
          <a:xfrm>
            <a:off x="684212" y="1143000"/>
            <a:ext cx="5562600" cy="5087371"/>
          </a:xfrm>
        </p:spPr>
        <p:txBody>
          <a:bodyPr/>
          <a:lstStyle/>
          <a:p>
            <a:r>
              <a:rPr lang="en-US" dirty="0"/>
              <a:t>Park County had 88,000 overnight trips resulting in $27,277,00 in spending.</a:t>
            </a:r>
          </a:p>
          <a:p>
            <a:r>
              <a:rPr lang="en-US" dirty="0"/>
              <a:t>Park County had 156,000 day trips resulting in $23,417,000 in spending</a:t>
            </a:r>
          </a:p>
        </p:txBody>
      </p:sp>
      <p:pic>
        <p:nvPicPr>
          <p:cNvPr id="8" name="Picture 7">
            <a:extLst>
              <a:ext uri="{FF2B5EF4-FFF2-40B4-BE49-F238E27FC236}">
                <a16:creationId xmlns:a16="http://schemas.microsoft.com/office/drawing/2014/main" id="{0C5D33CE-9C50-49E9-8867-AF76D83421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8612" y="4114800"/>
            <a:ext cx="8686007" cy="2592208"/>
          </a:xfrm>
          <a:prstGeom prst="rect">
            <a:avLst/>
          </a:prstGeom>
        </p:spPr>
      </p:pic>
    </p:spTree>
    <p:extLst>
      <p:ext uri="{BB962C8B-B14F-4D97-AF65-F5344CB8AC3E}">
        <p14:creationId xmlns:p14="http://schemas.microsoft.com/office/powerpoint/2010/main" val="88224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lstStyle/>
          <a:p>
            <a:r>
              <a:rPr lang="en-US" dirty="0"/>
              <a:t>Tourism Trends: Gateway to Yellowstone</a:t>
            </a:r>
          </a:p>
        </p:txBody>
      </p:sp>
      <p:sp>
        <p:nvSpPr>
          <p:cNvPr id="3" name="Content Placeholder 2">
            <a:extLst>
              <a:ext uri="{FF2B5EF4-FFF2-40B4-BE49-F238E27FC236}">
                <a16:creationId xmlns:a16="http://schemas.microsoft.com/office/drawing/2014/main" id="{BC5A84EE-9CF3-46EC-BA64-3A8233A0FA7C}"/>
              </a:ext>
            </a:extLst>
          </p:cNvPr>
          <p:cNvSpPr>
            <a:spLocks noGrp="1"/>
          </p:cNvSpPr>
          <p:nvPr>
            <p:ph idx="1"/>
          </p:nvPr>
        </p:nvSpPr>
        <p:spPr>
          <a:xfrm>
            <a:off x="531812" y="1143000"/>
            <a:ext cx="4343400" cy="5087371"/>
          </a:xfrm>
        </p:spPr>
        <p:txBody>
          <a:bodyPr>
            <a:normAutofit fontScale="70000" lnSpcReduction="20000"/>
          </a:bodyPr>
          <a:lstStyle/>
          <a:p>
            <a:r>
              <a:rPr lang="en-US" altLang="en-US" dirty="0">
                <a:cs typeface="Times New Roman" panose="02020603050405020304" pitchFamily="18" charset="0"/>
              </a:rPr>
              <a:t>Figure 20 below focuses on the Highway 89 segment north of Gardiner only and includes monthly traffic data for 1991 through 1993, 2003 through 2005, and 2013 through 2015.</a:t>
            </a:r>
            <a:endParaRPr lang="en-US" altLang="en-US" sz="800" dirty="0"/>
          </a:p>
          <a:p>
            <a:r>
              <a:rPr lang="en-US" altLang="en-US" dirty="0">
                <a:cs typeface="Times New Roman" panose="02020603050405020304" pitchFamily="18" charset="0"/>
              </a:rPr>
              <a:t>In July, 2005, the ADT count for traffic through this north gateway averaged 3,036 vehicles per day.  Visitation to YNP for the entire year in 2005 totaled 2,835,650.  </a:t>
            </a:r>
            <a:endParaRPr lang="en-US" altLang="en-US" sz="800" dirty="0"/>
          </a:p>
          <a:p>
            <a:r>
              <a:rPr lang="en-US" altLang="en-US" dirty="0">
                <a:cs typeface="Times New Roman" panose="02020603050405020304" pitchFamily="18" charset="0"/>
              </a:rPr>
              <a:t>It rose to 4,097,757 in 2015 – an increase of 1,262,107 visitors or 45 percent.  During this same time the ADT for July in 2015 at the north gateway to the park on Highway 89 was 3,585 vehicles a day.  </a:t>
            </a:r>
            <a:endParaRPr lang="en-US" altLang="en-US" sz="800" dirty="0"/>
          </a:p>
          <a:p>
            <a:r>
              <a:rPr lang="en-US" altLang="en-US" dirty="0">
                <a:cs typeface="Times New Roman" panose="02020603050405020304" pitchFamily="18" charset="0"/>
              </a:rPr>
              <a:t>This is an increase of 549 vehicles on average each day over the level in July ten-years earlier or an 18 percent increase in traffic.  </a:t>
            </a:r>
            <a:endParaRPr lang="en-US" altLang="en-US" sz="800" dirty="0"/>
          </a:p>
        </p:txBody>
      </p:sp>
      <p:pic>
        <p:nvPicPr>
          <p:cNvPr id="5" name="Picture 2">
            <a:extLst>
              <a:ext uri="{FF2B5EF4-FFF2-40B4-BE49-F238E27FC236}">
                <a16:creationId xmlns:a16="http://schemas.microsoft.com/office/drawing/2014/main" id="{74C10002-3882-41BB-8CE9-CFC752BA19A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180012" y="1752600"/>
            <a:ext cx="6781800" cy="3667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426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extBox 21"/>
          <p:cNvSpPr txBox="1"/>
          <p:nvPr/>
        </p:nvSpPr>
        <p:spPr>
          <a:xfrm>
            <a:off x="1903412" y="385699"/>
            <a:ext cx="3132589" cy="646331"/>
          </a:xfrm>
          <a:prstGeom prst="rect">
            <a:avLst/>
          </a:prstGeom>
          <a:noFill/>
        </p:spPr>
        <p:txBody>
          <a:bodyPr wrap="none" rtlCol="0">
            <a:spAutoFit/>
          </a:bodyPr>
          <a:lstStyle/>
          <a:p>
            <a:r>
              <a:rPr lang="en-US" sz="3600" dirty="0"/>
              <a:t>You Are Here</a:t>
            </a:r>
          </a:p>
        </p:txBody>
      </p:sp>
      <p:pic>
        <p:nvPicPr>
          <p:cNvPr id="3" name="Picture 2" descr="A close up of a map&#10;&#10;Description generated with high confidence">
            <a:extLst>
              <a:ext uri="{FF2B5EF4-FFF2-40B4-BE49-F238E27FC236}">
                <a16:creationId xmlns:a16="http://schemas.microsoft.com/office/drawing/2014/main" id="{0F55AE2C-D83C-4492-BC88-C83DDE75C95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3212" y="-1"/>
            <a:ext cx="11506200" cy="6858001"/>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51C2C8B0-6C84-47B9-9692-1FEB18B003C3}"/>
                  </a:ext>
                </a:extLst>
              </p14:cNvPr>
              <p14:cNvContentPartPr/>
              <p14:nvPr/>
            </p14:nvContentPartPr>
            <p14:xfrm>
              <a:off x="3503612" y="304800"/>
              <a:ext cx="1752600" cy="1143000"/>
            </p14:xfrm>
          </p:contentPart>
        </mc:Choice>
        <mc:Fallback xmlns="">
          <p:pic>
            <p:nvPicPr>
              <p:cNvPr id="8" name="Ink 7">
                <a:extLst>
                  <a:ext uri="{FF2B5EF4-FFF2-40B4-BE49-F238E27FC236}">
                    <a16:creationId xmlns:a16="http://schemas.microsoft.com/office/drawing/2014/main" id="{51C2C8B0-6C84-47B9-9692-1FEB18B003C3}"/>
                  </a:ext>
                </a:extLst>
              </p:cNvPr>
              <p:cNvPicPr/>
              <p:nvPr/>
            </p:nvPicPr>
            <p:blipFill>
              <a:blip r:embed="rId4"/>
              <a:stretch>
                <a:fillRect/>
              </a:stretch>
            </p:blipFill>
            <p:spPr>
              <a:xfrm>
                <a:off x="3494251" y="295437"/>
                <a:ext cx="1771321" cy="1161726"/>
              </a:xfrm>
              <a:prstGeom prst="rect">
                <a:avLst/>
              </a:prstGeom>
            </p:spPr>
          </p:pic>
        </mc:Fallback>
      </mc:AlternateContent>
      <p:sp>
        <p:nvSpPr>
          <p:cNvPr id="9" name="TextBox 8">
            <a:extLst>
              <a:ext uri="{FF2B5EF4-FFF2-40B4-BE49-F238E27FC236}">
                <a16:creationId xmlns:a16="http://schemas.microsoft.com/office/drawing/2014/main" id="{A18C8F44-FC9E-4654-9B03-9D9369AF7603}"/>
              </a:ext>
            </a:extLst>
          </p:cNvPr>
          <p:cNvSpPr txBox="1"/>
          <p:nvPr/>
        </p:nvSpPr>
        <p:spPr>
          <a:xfrm>
            <a:off x="5256212" y="120134"/>
            <a:ext cx="3547766" cy="369332"/>
          </a:xfrm>
          <a:prstGeom prst="rect">
            <a:avLst/>
          </a:prstGeom>
          <a:noFill/>
        </p:spPr>
        <p:txBody>
          <a:bodyPr wrap="none" rtlCol="0">
            <a:spAutoFit/>
          </a:bodyPr>
          <a:lstStyle/>
          <a:p>
            <a:r>
              <a:rPr lang="en-US" dirty="0"/>
              <a:t>Upper Yellowstone Watershed</a:t>
            </a:r>
          </a:p>
        </p:txBody>
      </p:sp>
      <p:sp>
        <p:nvSpPr>
          <p:cNvPr id="2" name="Title 1">
            <a:extLst>
              <a:ext uri="{FF2B5EF4-FFF2-40B4-BE49-F238E27FC236}">
                <a16:creationId xmlns:a16="http://schemas.microsoft.com/office/drawing/2014/main" id="{7A687854-0CF0-4704-8EFE-E8EED7AD20D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86559511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6F46-A02B-4B09-87EE-285A4B2C6312}"/>
              </a:ext>
            </a:extLst>
          </p:cNvPr>
          <p:cNvSpPr>
            <a:spLocks noGrp="1"/>
          </p:cNvSpPr>
          <p:nvPr>
            <p:ph type="title"/>
          </p:nvPr>
        </p:nvSpPr>
        <p:spPr/>
        <p:txBody>
          <a:bodyPr>
            <a:normAutofit/>
          </a:bodyPr>
          <a:lstStyle/>
          <a:p>
            <a:r>
              <a:rPr lang="en-US" dirty="0"/>
              <a:t>Ranching &amp; Ag Trends</a:t>
            </a:r>
          </a:p>
        </p:txBody>
      </p:sp>
      <p:pic>
        <p:nvPicPr>
          <p:cNvPr id="6146" name="Picture 2" descr="https://lh3.googleusercontent.com/VrngePSUAW5_t4tZD6UXMybOFOB7soPD-hq-5EnHYgFfEaDtsILWVfJsC45VBmkjv3m1uNuUIYRng377HW2nZgwgjNAZIUuS0aSTaUpZ6Iyk2TH530vz-zjmnQzOk2MwqPY48pVh">
            <a:extLst>
              <a:ext uri="{FF2B5EF4-FFF2-40B4-BE49-F238E27FC236}">
                <a16:creationId xmlns:a16="http://schemas.microsoft.com/office/drawing/2014/main" id="{E138D61A-4B8F-4047-B168-79160E0899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0591" y="152400"/>
            <a:ext cx="5391221" cy="65532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06264AB-9DCE-4953-8B54-FC621D1A0E1E}"/>
              </a:ext>
            </a:extLst>
          </p:cNvPr>
          <p:cNvSpPr>
            <a:spLocks noGrp="1"/>
          </p:cNvSpPr>
          <p:nvPr>
            <p:ph idx="1"/>
          </p:nvPr>
        </p:nvSpPr>
        <p:spPr>
          <a:xfrm>
            <a:off x="455612" y="1143000"/>
            <a:ext cx="6019800" cy="5087371"/>
          </a:xfrm>
        </p:spPr>
        <p:txBody>
          <a:bodyPr>
            <a:noAutofit/>
          </a:bodyPr>
          <a:lstStyle/>
          <a:p>
            <a:r>
              <a:rPr lang="en-US" sz="1500" dirty="0"/>
              <a:t>Ranching &amp; Agriculture plays a key role in preserving wide opens spaces in Park County that attract tourists and recreational dollars to the area. </a:t>
            </a:r>
            <a:r>
              <a:rPr lang="en-US" altLang="en-US" sz="1500" dirty="0">
                <a:cs typeface="Times New Roman" panose="02020603050405020304" pitchFamily="18" charset="0"/>
              </a:rPr>
              <a:t>A total of 774,000 acres are contained within the county’s farms and ranches, both owned and leased lands, or about 1,210 square miles of land.  This represents about 45% of the entire county land area.  </a:t>
            </a:r>
            <a:endParaRPr lang="en-US" sz="1500" dirty="0"/>
          </a:p>
          <a:p>
            <a:r>
              <a:rPr lang="en-US" altLang="en-US" sz="1500" dirty="0">
                <a:cs typeface="Times New Roman" panose="02020603050405020304" pitchFamily="18" charset="0"/>
              </a:rPr>
              <a:t>Park County had 564 farms in 2012, up from 535 farms in 2007.  Ninety-eight of these had sales of $100,000 or more, another 44 had sales of $50,000 to $99,999, and another 57 had sales of $25,000 to $49,999.  </a:t>
            </a:r>
            <a:endParaRPr lang="en-US" sz="1500" dirty="0"/>
          </a:p>
          <a:p>
            <a:r>
              <a:rPr lang="en-US" altLang="en-US" sz="1500" dirty="0">
                <a:cs typeface="Times New Roman" panose="02020603050405020304" pitchFamily="18" charset="0"/>
              </a:rPr>
              <a:t>Farms as a whole averaged 1,372 acres in size, with 159 farms having 1,000 or more acres and 93 of these having more than 2,000 acres.  These 93 together had 611,000 acres, about 79 percent of all land in farms, and averaged 6,570 acres in size.  </a:t>
            </a:r>
            <a:endParaRPr lang="en-US" sz="1500" dirty="0"/>
          </a:p>
          <a:p>
            <a:r>
              <a:rPr lang="en-US" altLang="en-US" sz="1500" dirty="0">
                <a:cs typeface="Times New Roman" panose="02020603050405020304" pitchFamily="18" charset="0"/>
              </a:rPr>
              <a:t>Cattle numbered 44,400 in 2012 with 23,000 cattle and calves sold in the year.  These cattle operations were on only 211 of the county’s farms and ranches.  The county also had about 2,600 sheep.  Thirty-one operations reported that they had some income from “</a:t>
            </a:r>
            <a:r>
              <a:rPr lang="en-US" altLang="en-US" sz="1500" dirty="0" err="1">
                <a:cs typeface="Times New Roman" panose="02020603050405020304" pitchFamily="18" charset="0"/>
              </a:rPr>
              <a:t>agri</a:t>
            </a:r>
            <a:r>
              <a:rPr lang="en-US" altLang="en-US" sz="1500" dirty="0">
                <a:cs typeface="Times New Roman" panose="02020603050405020304" pitchFamily="18" charset="0"/>
              </a:rPr>
              <a:t>-tourism and recreation services;” something increasingly common among farms in areas frequented by tourists and other visitors.  </a:t>
            </a:r>
            <a:endParaRPr lang="en-US" altLang="en-US" sz="1500" dirty="0"/>
          </a:p>
        </p:txBody>
      </p:sp>
    </p:spTree>
    <p:extLst>
      <p:ext uri="{BB962C8B-B14F-4D97-AF65-F5344CB8AC3E}">
        <p14:creationId xmlns:p14="http://schemas.microsoft.com/office/powerpoint/2010/main" val="242878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FF6-8BBF-4C5A-81AE-9DE5E1CB52FD}"/>
              </a:ext>
            </a:extLst>
          </p:cNvPr>
          <p:cNvSpPr>
            <a:spLocks noGrp="1"/>
          </p:cNvSpPr>
          <p:nvPr>
            <p:ph type="title"/>
          </p:nvPr>
        </p:nvSpPr>
        <p:spPr/>
        <p:txBody>
          <a:bodyPr/>
          <a:lstStyle/>
          <a:p>
            <a:r>
              <a:rPr lang="en-US" dirty="0"/>
              <a:t>Construction Sector Trends</a:t>
            </a:r>
          </a:p>
        </p:txBody>
      </p:sp>
      <p:sp>
        <p:nvSpPr>
          <p:cNvPr id="3" name="Content Placeholder 2">
            <a:extLst>
              <a:ext uri="{FF2B5EF4-FFF2-40B4-BE49-F238E27FC236}">
                <a16:creationId xmlns:a16="http://schemas.microsoft.com/office/drawing/2014/main" id="{8C0C23AE-486D-4254-B0F7-ACD8C64FA369}"/>
              </a:ext>
            </a:extLst>
          </p:cNvPr>
          <p:cNvSpPr>
            <a:spLocks noGrp="1"/>
          </p:cNvSpPr>
          <p:nvPr>
            <p:ph idx="1"/>
          </p:nvPr>
        </p:nvSpPr>
        <p:spPr>
          <a:xfrm>
            <a:off x="684212" y="1143000"/>
            <a:ext cx="4724400" cy="5087371"/>
          </a:xfrm>
        </p:spPr>
        <p:txBody>
          <a:bodyPr>
            <a:normAutofit fontScale="92500" lnSpcReduction="20000"/>
          </a:bodyPr>
          <a:lstStyle/>
          <a:p>
            <a:r>
              <a:rPr lang="en-US" altLang="en-US" dirty="0">
                <a:cs typeface="Times New Roman" panose="02020603050405020304" pitchFamily="18" charset="0"/>
              </a:rPr>
              <a:t>Dollars used in Figure 38 are inflation-adjusted, so you can easily see the relatively sharp rise in labor earnings for area workers in these sectors of the economy, with these earnings rising from very low levels in the late ‘80s of around $10 million annually to almost $40 million at the peak of activity in 2006.  </a:t>
            </a:r>
            <a:endParaRPr lang="en-US" altLang="en-US" sz="800" dirty="0"/>
          </a:p>
          <a:p>
            <a:endParaRPr lang="en-US" altLang="en-US" sz="800" dirty="0"/>
          </a:p>
          <a:p>
            <a:r>
              <a:rPr lang="en-US" altLang="en-US" dirty="0">
                <a:cs typeface="Times New Roman" panose="02020603050405020304" pitchFamily="18" charset="0"/>
              </a:rPr>
              <a:t>This fell below $24 million in 2011 as the recession hit housing and construction throughout the U.S.  Most of this decline in Park County was in labor earnings by those working as special trade contractors in construction.  </a:t>
            </a:r>
            <a:endParaRPr lang="en-US" altLang="en-US" sz="800" dirty="0"/>
          </a:p>
        </p:txBody>
      </p:sp>
      <p:pic>
        <p:nvPicPr>
          <p:cNvPr id="5" name="Picture 1">
            <a:extLst>
              <a:ext uri="{FF2B5EF4-FFF2-40B4-BE49-F238E27FC236}">
                <a16:creationId xmlns:a16="http://schemas.microsoft.com/office/drawing/2014/main" id="{40246576-606D-45E9-8AFC-C0D37A5BA37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32462" y="1127760"/>
            <a:ext cx="6229350" cy="4838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51430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DFF6-8BBF-4C5A-81AE-9DE5E1CB52FD}"/>
              </a:ext>
            </a:extLst>
          </p:cNvPr>
          <p:cNvSpPr>
            <a:spLocks noGrp="1"/>
          </p:cNvSpPr>
          <p:nvPr>
            <p:ph type="title"/>
          </p:nvPr>
        </p:nvSpPr>
        <p:spPr/>
        <p:txBody>
          <a:bodyPr/>
          <a:lstStyle/>
          <a:p>
            <a:r>
              <a:rPr lang="en-US" dirty="0"/>
              <a:t>Migration Trends</a:t>
            </a:r>
          </a:p>
        </p:txBody>
      </p:sp>
      <p:sp>
        <p:nvSpPr>
          <p:cNvPr id="3" name="Content Placeholder 2">
            <a:extLst>
              <a:ext uri="{FF2B5EF4-FFF2-40B4-BE49-F238E27FC236}">
                <a16:creationId xmlns:a16="http://schemas.microsoft.com/office/drawing/2014/main" id="{8C0C23AE-486D-4254-B0F7-ACD8C64FA369}"/>
              </a:ext>
            </a:extLst>
          </p:cNvPr>
          <p:cNvSpPr>
            <a:spLocks noGrp="1"/>
          </p:cNvSpPr>
          <p:nvPr>
            <p:ph idx="1"/>
          </p:nvPr>
        </p:nvSpPr>
        <p:spPr>
          <a:xfrm>
            <a:off x="684212" y="1143000"/>
            <a:ext cx="4876800" cy="5087371"/>
          </a:xfrm>
        </p:spPr>
        <p:txBody>
          <a:bodyPr>
            <a:normAutofit fontScale="85000" lnSpcReduction="20000"/>
          </a:bodyPr>
          <a:lstStyle/>
          <a:p>
            <a:r>
              <a:rPr lang="en-US" altLang="en-US" dirty="0">
                <a:cs typeface="Times New Roman" panose="02020603050405020304" pitchFamily="18" charset="0"/>
              </a:rPr>
              <a:t>Income data for individuals is recorded or compiled according to a person’s county of “permanent residence.”  So, personal income figures for Park County do not include the incomes of part-time residents who have not made the county their permanent residence.  </a:t>
            </a:r>
            <a:endParaRPr lang="en-US" altLang="en-US" sz="800" dirty="0"/>
          </a:p>
          <a:p>
            <a:r>
              <a:rPr lang="en-US" altLang="en-US" dirty="0">
                <a:cs typeface="Times New Roman" panose="02020603050405020304" pitchFamily="18" charset="0"/>
              </a:rPr>
              <a:t>The total personal income of residents of Park County has been growing at a good pace for a very long time and reached an all-time high of $645 million in 2014 (the most recent data)</a:t>
            </a:r>
            <a:endParaRPr lang="en-US" altLang="en-US" sz="800" dirty="0"/>
          </a:p>
          <a:p>
            <a:r>
              <a:rPr lang="en-US" altLang="en-US" dirty="0">
                <a:cs typeface="Times New Roman" panose="02020603050405020304" pitchFamily="18" charset="0"/>
              </a:rPr>
              <a:t>As the area population continues to age and more residents reach retirement age, income from non-labor sources will rise more rapidly and continue to shift this balance away from labor income or employment earnings.</a:t>
            </a:r>
            <a:endParaRPr lang="en-US" altLang="en-US" dirty="0"/>
          </a:p>
        </p:txBody>
      </p:sp>
      <p:pic>
        <p:nvPicPr>
          <p:cNvPr id="6" name="Picture 1">
            <a:extLst>
              <a:ext uri="{FF2B5EF4-FFF2-40B4-BE49-F238E27FC236}">
                <a16:creationId xmlns:a16="http://schemas.microsoft.com/office/drawing/2014/main" id="{ABFC9CA9-D50D-43E0-A52B-93DC92A45D3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2540" y="152401"/>
            <a:ext cx="551621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2">
            <a:extLst>
              <a:ext uri="{FF2B5EF4-FFF2-40B4-BE49-F238E27FC236}">
                <a16:creationId xmlns:a16="http://schemas.microsoft.com/office/drawing/2014/main" id="{E32615ED-38B4-44F8-8B53-81D2B19EDEF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6812" y="4094258"/>
            <a:ext cx="5166960" cy="2611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0162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Groundwater Supply and Quality</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475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5207" y="-2459"/>
            <a:ext cx="4191000" cy="6858000"/>
          </a:xfrm>
          <a:prstGeom prst="rect">
            <a:avLst/>
          </a:prstGeom>
        </p:spPr>
      </p:pic>
      <p:sp>
        <p:nvSpPr>
          <p:cNvPr id="14" name="Text Box 9"/>
          <p:cNvSpPr txBox="1">
            <a:spLocks noChangeArrowheads="1"/>
          </p:cNvSpPr>
          <p:nvPr/>
        </p:nvSpPr>
        <p:spPr bwMode="auto">
          <a:xfrm>
            <a:off x="7994454" y="6613525"/>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dirty="0">
                <a:solidFill>
                  <a:schemeClr val="bg1"/>
                </a:solidFill>
              </a:rPr>
              <a:t>Montana Groundwater Assessment Program</a:t>
            </a: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75612" y="6219879"/>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DCBABE89-03D7-4318-85D6-D21261951377}"/>
              </a:ext>
            </a:extLst>
          </p:cNvPr>
          <p:cNvSpPr>
            <a:spLocks noGrp="1"/>
          </p:cNvSpPr>
          <p:nvPr>
            <p:ph type="title"/>
          </p:nvPr>
        </p:nvSpPr>
        <p:spPr/>
        <p:txBody>
          <a:bodyPr/>
          <a:lstStyle/>
          <a:p>
            <a:r>
              <a:rPr lang="en-US" dirty="0"/>
              <a:t>Upper Yellowstone Setting</a:t>
            </a:r>
          </a:p>
        </p:txBody>
      </p:sp>
      <p:sp>
        <p:nvSpPr>
          <p:cNvPr id="17" name="Content Placeholder 16">
            <a:extLst>
              <a:ext uri="{FF2B5EF4-FFF2-40B4-BE49-F238E27FC236}">
                <a16:creationId xmlns:a16="http://schemas.microsoft.com/office/drawing/2014/main" id="{D35F1E6E-8366-40C4-9247-36C61F69E34A}"/>
              </a:ext>
            </a:extLst>
          </p:cNvPr>
          <p:cNvSpPr>
            <a:spLocks noGrp="1"/>
          </p:cNvSpPr>
          <p:nvPr>
            <p:ph idx="1"/>
          </p:nvPr>
        </p:nvSpPr>
        <p:spPr>
          <a:xfrm>
            <a:off x="1217612" y="1228367"/>
            <a:ext cx="6629400" cy="5553433"/>
          </a:xfrm>
        </p:spPr>
        <p:txBody>
          <a:bodyPr>
            <a:normAutofit fontScale="70000" lnSpcReduction="20000"/>
          </a:bodyPr>
          <a:lstStyle/>
          <a:p>
            <a:pPr marL="342900" indent="-342900">
              <a:lnSpc>
                <a:spcPct val="150000"/>
              </a:lnSpc>
            </a:pPr>
            <a:r>
              <a:rPr lang="en-US" dirty="0"/>
              <a:t>Intermontane Basin -  ~ 1 M acres</a:t>
            </a:r>
          </a:p>
          <a:p>
            <a:pPr marL="342900" indent="-342900">
              <a:lnSpc>
                <a:spcPct val="150000"/>
              </a:lnSpc>
            </a:pPr>
            <a:r>
              <a:rPr lang="en-US" dirty="0"/>
              <a:t>Topographic Relief - &gt;10,000 to 4,200 ft</a:t>
            </a:r>
          </a:p>
          <a:p>
            <a:pPr marL="342900" indent="-342900">
              <a:lnSpc>
                <a:spcPct val="150000"/>
              </a:lnSpc>
            </a:pPr>
            <a:r>
              <a:rPr lang="en-US" dirty="0"/>
              <a:t>Framed by Gallatin &amp; Absaroka Ranges</a:t>
            </a:r>
          </a:p>
          <a:p>
            <a:pPr marL="342900" indent="-342900">
              <a:lnSpc>
                <a:spcPct val="150000"/>
              </a:lnSpc>
            </a:pPr>
            <a:r>
              <a:rPr lang="en-US" dirty="0"/>
              <a:t>Drained by Yellowstone and tributaries</a:t>
            </a:r>
          </a:p>
          <a:p>
            <a:pPr marL="342900" indent="-342900">
              <a:lnSpc>
                <a:spcPct val="150000"/>
              </a:lnSpc>
            </a:pPr>
            <a:r>
              <a:rPr lang="en-US" dirty="0"/>
              <a:t>Valley floor &lt;1 to 8 miles wide</a:t>
            </a:r>
          </a:p>
          <a:p>
            <a:pPr marL="342900" indent="-342900">
              <a:lnSpc>
                <a:spcPct val="150000"/>
              </a:lnSpc>
            </a:pPr>
            <a:r>
              <a:rPr lang="en-US" dirty="0"/>
              <a:t>Irrigation &amp; Irrigation Channels</a:t>
            </a:r>
          </a:p>
          <a:p>
            <a:pPr marL="342900" indent="-342900">
              <a:lnSpc>
                <a:spcPct val="150000"/>
              </a:lnSpc>
            </a:pPr>
            <a:r>
              <a:rPr lang="en-US" dirty="0"/>
              <a:t>Mining: Emigrant (Au, Ag, Cu, Mo, Pb), Jardine (Au, W, Ag, Cu, Pb), Trail Creek (coal)</a:t>
            </a:r>
          </a:p>
          <a:p>
            <a:pPr marL="342900" indent="-342900">
              <a:lnSpc>
                <a:spcPct val="150000"/>
              </a:lnSpc>
            </a:pPr>
            <a:r>
              <a:rPr lang="en-US" dirty="0"/>
              <a:t>Geothermal Features (Controlled GW Area)</a:t>
            </a:r>
          </a:p>
          <a:p>
            <a:pPr marL="342900" indent="-342900">
              <a:lnSpc>
                <a:spcPct val="150000"/>
              </a:lnSpc>
            </a:pPr>
            <a:r>
              <a:rPr lang="en-US" dirty="0"/>
              <a:t>Seismic Features</a:t>
            </a:r>
          </a:p>
        </p:txBody>
      </p:sp>
    </p:spTree>
    <p:extLst>
      <p:ext uri="{BB962C8B-B14F-4D97-AF65-F5344CB8AC3E}">
        <p14:creationId xmlns:p14="http://schemas.microsoft.com/office/powerpoint/2010/main" val="121176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61212" y="0"/>
            <a:ext cx="5021109" cy="6858000"/>
          </a:xfrm>
          <a:prstGeom prst="rect">
            <a:avLst/>
          </a:prstGeom>
        </p:spPr>
      </p:pic>
      <p:sp>
        <p:nvSpPr>
          <p:cNvPr id="6"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Irrigation Channels</a:t>
            </a:r>
          </a:p>
        </p:txBody>
      </p:sp>
    </p:spTree>
    <p:extLst>
      <p:ext uri="{BB962C8B-B14F-4D97-AF65-F5344CB8AC3E}">
        <p14:creationId xmlns:p14="http://schemas.microsoft.com/office/powerpoint/2010/main" val="3813446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Abandoned &amp; Active Mines</a:t>
            </a:r>
          </a:p>
        </p:txBody>
      </p:sp>
      <p:pic>
        <p:nvPicPr>
          <p:cNvPr id="5" name="Picture 4">
            <a:extLst>
              <a:ext uri="{FF2B5EF4-FFF2-40B4-BE49-F238E27FC236}">
                <a16:creationId xmlns:a16="http://schemas.microsoft.com/office/drawing/2014/main" id="{102CFBC1-29AD-46EA-82A4-21F4FE67FF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13612" y="0"/>
            <a:ext cx="4875213" cy="6858000"/>
          </a:xfrm>
          <a:prstGeom prst="rect">
            <a:avLst/>
          </a:prstGeom>
        </p:spPr>
      </p:pic>
    </p:spTree>
    <p:extLst>
      <p:ext uri="{BB962C8B-B14F-4D97-AF65-F5344CB8AC3E}">
        <p14:creationId xmlns:p14="http://schemas.microsoft.com/office/powerpoint/2010/main" val="1848587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Geothermal Sites</a:t>
            </a:r>
          </a:p>
        </p:txBody>
      </p:sp>
      <p:pic>
        <p:nvPicPr>
          <p:cNvPr id="7" name="Picture 6">
            <a:extLst>
              <a:ext uri="{FF2B5EF4-FFF2-40B4-BE49-F238E27FC236}">
                <a16:creationId xmlns:a16="http://schemas.microsoft.com/office/drawing/2014/main" id="{5790108A-1333-48A0-90E0-9D6FD98C57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13612" y="0"/>
            <a:ext cx="4875213" cy="6858000"/>
          </a:xfrm>
          <a:prstGeom prst="rect">
            <a:avLst/>
          </a:prstGeom>
        </p:spPr>
      </p:pic>
      <p:sp>
        <p:nvSpPr>
          <p:cNvPr id="8" name="TextBox 7">
            <a:extLst>
              <a:ext uri="{FF2B5EF4-FFF2-40B4-BE49-F238E27FC236}">
                <a16:creationId xmlns:a16="http://schemas.microsoft.com/office/drawing/2014/main" id="{F7CC3D9E-600E-4F30-ABAE-56F45BABE258}"/>
              </a:ext>
            </a:extLst>
          </p:cNvPr>
          <p:cNvSpPr txBox="1"/>
          <p:nvPr/>
        </p:nvSpPr>
        <p:spPr>
          <a:xfrm>
            <a:off x="10664825" y="5436642"/>
            <a:ext cx="1332416" cy="954107"/>
          </a:xfrm>
          <a:prstGeom prst="rect">
            <a:avLst/>
          </a:prstGeom>
          <a:solidFill>
            <a:schemeClr val="bg1">
              <a:alpha val="58000"/>
            </a:schemeClr>
          </a:solidFill>
        </p:spPr>
        <p:txBody>
          <a:bodyPr wrap="none" rtlCol="0">
            <a:spAutoFit/>
          </a:bodyPr>
          <a:lstStyle/>
          <a:p>
            <a:r>
              <a:rPr lang="en-US" sz="1400" b="1" dirty="0"/>
              <a:t>Yellowstone</a:t>
            </a:r>
          </a:p>
          <a:p>
            <a:r>
              <a:rPr lang="en-US" sz="1400" b="1" dirty="0"/>
              <a:t>Controlled </a:t>
            </a:r>
          </a:p>
          <a:p>
            <a:r>
              <a:rPr lang="en-US" sz="1400" b="1" dirty="0"/>
              <a:t>Groundwater</a:t>
            </a:r>
          </a:p>
          <a:p>
            <a:r>
              <a:rPr lang="en-US" sz="1400" b="1" dirty="0"/>
              <a:t>Area</a:t>
            </a:r>
          </a:p>
        </p:txBody>
      </p:sp>
      <p:pic>
        <p:nvPicPr>
          <p:cNvPr id="11" name="Picture 10">
            <a:extLst>
              <a:ext uri="{FF2B5EF4-FFF2-40B4-BE49-F238E27FC236}">
                <a16:creationId xmlns:a16="http://schemas.microsoft.com/office/drawing/2014/main" id="{9EBEB191-30C5-403A-87C4-849DB6E06E3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6128"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a:extLst>
              <a:ext uri="{FF2B5EF4-FFF2-40B4-BE49-F238E27FC236}">
                <a16:creationId xmlns:a16="http://schemas.microsoft.com/office/drawing/2014/main" id="{4918AEBC-DD32-46DE-BB3D-194233D05855}"/>
              </a:ext>
            </a:extLst>
          </p:cNvPr>
          <p:cNvCxnSpPr/>
          <p:nvPr/>
        </p:nvCxnSpPr>
        <p:spPr>
          <a:xfrm flipH="1" flipV="1">
            <a:off x="10664825" y="4343400"/>
            <a:ext cx="609600" cy="109324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0DD818-6EB9-4E6F-9878-879D845BBBC5}"/>
              </a:ext>
            </a:extLst>
          </p:cNvPr>
          <p:cNvSpPr txBox="1"/>
          <p:nvPr/>
        </p:nvSpPr>
        <p:spPr>
          <a:xfrm>
            <a:off x="9832474" y="2743200"/>
            <a:ext cx="534955" cy="276999"/>
          </a:xfrm>
          <a:prstGeom prst="rect">
            <a:avLst/>
          </a:prstGeom>
          <a:noFill/>
        </p:spPr>
        <p:txBody>
          <a:bodyPr wrap="none" rtlCol="0">
            <a:spAutoFit/>
          </a:bodyPr>
          <a:lstStyle/>
          <a:p>
            <a:r>
              <a:rPr lang="en-US" sz="1200" b="1" dirty="0"/>
              <a:t>Chico</a:t>
            </a:r>
          </a:p>
        </p:txBody>
      </p:sp>
      <p:sp>
        <p:nvSpPr>
          <p:cNvPr id="16" name="TextBox 15">
            <a:extLst>
              <a:ext uri="{FF2B5EF4-FFF2-40B4-BE49-F238E27FC236}">
                <a16:creationId xmlns:a16="http://schemas.microsoft.com/office/drawing/2014/main" id="{10CAB877-2C49-4B1B-9335-D0FC30555AAF}"/>
              </a:ext>
            </a:extLst>
          </p:cNvPr>
          <p:cNvSpPr txBox="1"/>
          <p:nvPr/>
        </p:nvSpPr>
        <p:spPr>
          <a:xfrm>
            <a:off x="9445625" y="4142601"/>
            <a:ext cx="688586" cy="276999"/>
          </a:xfrm>
          <a:prstGeom prst="rect">
            <a:avLst/>
          </a:prstGeom>
          <a:noFill/>
        </p:spPr>
        <p:txBody>
          <a:bodyPr wrap="none" rtlCol="0">
            <a:spAutoFit/>
          </a:bodyPr>
          <a:lstStyle/>
          <a:p>
            <a:r>
              <a:rPr lang="en-US" sz="1200" b="1" dirty="0"/>
              <a:t>La Duke</a:t>
            </a:r>
          </a:p>
        </p:txBody>
      </p:sp>
      <p:sp>
        <p:nvSpPr>
          <p:cNvPr id="17" name="TextBox 16">
            <a:extLst>
              <a:ext uri="{FF2B5EF4-FFF2-40B4-BE49-F238E27FC236}">
                <a16:creationId xmlns:a16="http://schemas.microsoft.com/office/drawing/2014/main" id="{59EF7AFF-F04A-4EC9-98DA-643FF6231415}"/>
              </a:ext>
            </a:extLst>
          </p:cNvPr>
          <p:cNvSpPr txBox="1"/>
          <p:nvPr/>
        </p:nvSpPr>
        <p:spPr>
          <a:xfrm>
            <a:off x="10037764" y="4742765"/>
            <a:ext cx="875432" cy="276999"/>
          </a:xfrm>
          <a:prstGeom prst="rect">
            <a:avLst/>
          </a:prstGeom>
          <a:noFill/>
        </p:spPr>
        <p:txBody>
          <a:bodyPr wrap="none" rtlCol="0">
            <a:spAutoFit/>
          </a:bodyPr>
          <a:lstStyle/>
          <a:p>
            <a:r>
              <a:rPr lang="en-US" sz="1200" b="1" dirty="0"/>
              <a:t>Bear Creek</a:t>
            </a:r>
          </a:p>
        </p:txBody>
      </p:sp>
    </p:spTree>
    <p:extLst>
      <p:ext uri="{BB962C8B-B14F-4D97-AF65-F5344CB8AC3E}">
        <p14:creationId xmlns:p14="http://schemas.microsoft.com/office/powerpoint/2010/main" val="423235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Faults</a:t>
            </a:r>
          </a:p>
        </p:txBody>
      </p:sp>
      <p:pic>
        <p:nvPicPr>
          <p:cNvPr id="13" name="Picture 12">
            <a:extLst>
              <a:ext uri="{FF2B5EF4-FFF2-40B4-BE49-F238E27FC236}">
                <a16:creationId xmlns:a16="http://schemas.microsoft.com/office/drawing/2014/main" id="{397D13BE-F5EB-4840-9876-9F0A2457A4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7825" y="0"/>
            <a:ext cx="4191000" cy="6858000"/>
          </a:xfrm>
          <a:prstGeom prst="rect">
            <a:avLst/>
          </a:prstGeom>
        </p:spPr>
      </p:pic>
      <p:pic>
        <p:nvPicPr>
          <p:cNvPr id="14" name="Picture 13">
            <a:extLst>
              <a:ext uri="{FF2B5EF4-FFF2-40B4-BE49-F238E27FC236}">
                <a16:creationId xmlns:a16="http://schemas.microsoft.com/office/drawing/2014/main" id="{A7C21F84-E32E-4D69-9561-82BC49A69EA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6128"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B170A7FE-9C23-4156-9097-E3D341C5B69D}"/>
              </a:ext>
            </a:extLst>
          </p:cNvPr>
          <p:cNvCxnSpPr/>
          <p:nvPr/>
        </p:nvCxnSpPr>
        <p:spPr>
          <a:xfrm>
            <a:off x="8988425" y="2362200"/>
            <a:ext cx="1676400" cy="106680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E45FDCE-73B1-422B-8166-8AE0FF26E0EC}"/>
              </a:ext>
            </a:extLst>
          </p:cNvPr>
          <p:cNvSpPr txBox="1"/>
          <p:nvPr/>
        </p:nvSpPr>
        <p:spPr>
          <a:xfrm>
            <a:off x="8718625" y="2139434"/>
            <a:ext cx="324128" cy="369332"/>
          </a:xfrm>
          <a:prstGeom prst="rect">
            <a:avLst/>
          </a:prstGeom>
          <a:noFill/>
        </p:spPr>
        <p:txBody>
          <a:bodyPr wrap="none" rtlCol="0">
            <a:spAutoFit/>
          </a:bodyPr>
          <a:lstStyle/>
          <a:p>
            <a:r>
              <a:rPr lang="en-US" b="1" dirty="0">
                <a:solidFill>
                  <a:srgbClr val="C00000"/>
                </a:solidFill>
              </a:rPr>
              <a:t>A</a:t>
            </a:r>
          </a:p>
        </p:txBody>
      </p:sp>
      <p:sp>
        <p:nvSpPr>
          <p:cNvPr id="21" name="TextBox 20">
            <a:extLst>
              <a:ext uri="{FF2B5EF4-FFF2-40B4-BE49-F238E27FC236}">
                <a16:creationId xmlns:a16="http://schemas.microsoft.com/office/drawing/2014/main" id="{7D7958C7-C8F3-419C-B68E-7B98B3490AB7}"/>
              </a:ext>
            </a:extLst>
          </p:cNvPr>
          <p:cNvSpPr txBox="1"/>
          <p:nvPr/>
        </p:nvSpPr>
        <p:spPr>
          <a:xfrm>
            <a:off x="10594619" y="3282434"/>
            <a:ext cx="372859" cy="369332"/>
          </a:xfrm>
          <a:prstGeom prst="rect">
            <a:avLst/>
          </a:prstGeom>
          <a:noFill/>
        </p:spPr>
        <p:txBody>
          <a:bodyPr wrap="none" rtlCol="0">
            <a:spAutoFit/>
          </a:bodyPr>
          <a:lstStyle/>
          <a:p>
            <a:r>
              <a:rPr lang="en-US" b="1" dirty="0">
                <a:solidFill>
                  <a:srgbClr val="C00000"/>
                </a:solidFill>
              </a:rPr>
              <a:t>A’</a:t>
            </a:r>
          </a:p>
        </p:txBody>
      </p:sp>
      <p:cxnSp>
        <p:nvCxnSpPr>
          <p:cNvPr id="22" name="Straight Connector 21">
            <a:extLst>
              <a:ext uri="{FF2B5EF4-FFF2-40B4-BE49-F238E27FC236}">
                <a16:creationId xmlns:a16="http://schemas.microsoft.com/office/drawing/2014/main" id="{F2DDB697-3E8D-4C79-843C-06CD5333340B}"/>
              </a:ext>
            </a:extLst>
          </p:cNvPr>
          <p:cNvCxnSpPr/>
          <p:nvPr/>
        </p:nvCxnSpPr>
        <p:spPr>
          <a:xfrm flipV="1">
            <a:off x="9958415" y="2621719"/>
            <a:ext cx="2312604" cy="316716"/>
          </a:xfrm>
          <a:prstGeom prst="line">
            <a:avLst/>
          </a:prstGeom>
          <a:ln w="15875">
            <a:solidFill>
              <a:schemeClr val="accent2"/>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F72B919-2A98-4581-89A5-C21C4B730209}"/>
              </a:ext>
            </a:extLst>
          </p:cNvPr>
          <p:cNvSpPr/>
          <p:nvPr/>
        </p:nvSpPr>
        <p:spPr>
          <a:xfrm rot="17786158">
            <a:off x="8022760" y="2014698"/>
            <a:ext cx="1571456" cy="369332"/>
          </a:xfrm>
          <a:prstGeom prst="rect">
            <a:avLst/>
          </a:prstGeom>
        </p:spPr>
        <p:txBody>
          <a:bodyPr wrap="none">
            <a:spAutoFit/>
          </a:bodyPr>
          <a:lstStyle/>
          <a:p>
            <a:r>
              <a:rPr lang="en-US" b="1" dirty="0"/>
              <a:t>Gallatin Range</a:t>
            </a:r>
            <a:endParaRPr lang="en-US" dirty="0"/>
          </a:p>
        </p:txBody>
      </p:sp>
      <p:sp>
        <p:nvSpPr>
          <p:cNvPr id="24" name="Rectangle 23">
            <a:extLst>
              <a:ext uri="{FF2B5EF4-FFF2-40B4-BE49-F238E27FC236}">
                <a16:creationId xmlns:a16="http://schemas.microsoft.com/office/drawing/2014/main" id="{C469857E-62E1-4059-A7EB-24BDC4A8E811}"/>
              </a:ext>
            </a:extLst>
          </p:cNvPr>
          <p:cNvSpPr/>
          <p:nvPr/>
        </p:nvSpPr>
        <p:spPr>
          <a:xfrm rot="17138388">
            <a:off x="10920763" y="2444654"/>
            <a:ext cx="1717458" cy="369332"/>
          </a:xfrm>
          <a:prstGeom prst="rect">
            <a:avLst/>
          </a:prstGeom>
        </p:spPr>
        <p:txBody>
          <a:bodyPr wrap="none">
            <a:spAutoFit/>
          </a:bodyPr>
          <a:lstStyle/>
          <a:p>
            <a:r>
              <a:rPr lang="en-US" b="1" dirty="0"/>
              <a:t>Absaroka Range</a:t>
            </a:r>
            <a:endParaRPr lang="en-US" dirty="0"/>
          </a:p>
        </p:txBody>
      </p:sp>
      <p:pic>
        <p:nvPicPr>
          <p:cNvPr id="25" name="Picture 24">
            <a:extLst>
              <a:ext uri="{FF2B5EF4-FFF2-40B4-BE49-F238E27FC236}">
                <a16:creationId xmlns:a16="http://schemas.microsoft.com/office/drawing/2014/main" id="{D7BC542E-A467-4102-9BA8-356C627D5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0012" y="3962400"/>
            <a:ext cx="6014456" cy="2590800"/>
          </a:xfrm>
          <a:prstGeom prst="rect">
            <a:avLst/>
          </a:prstGeom>
        </p:spPr>
      </p:pic>
      <p:sp>
        <p:nvSpPr>
          <p:cNvPr id="26" name="TextBox 25">
            <a:extLst>
              <a:ext uri="{FF2B5EF4-FFF2-40B4-BE49-F238E27FC236}">
                <a16:creationId xmlns:a16="http://schemas.microsoft.com/office/drawing/2014/main" id="{6A86162A-9CB3-4E72-A941-1CE7B7A10F0E}"/>
              </a:ext>
            </a:extLst>
          </p:cNvPr>
          <p:cNvSpPr txBox="1"/>
          <p:nvPr/>
        </p:nvSpPr>
        <p:spPr>
          <a:xfrm>
            <a:off x="1827644" y="1752601"/>
            <a:ext cx="5227713" cy="1477328"/>
          </a:xfrm>
          <a:prstGeom prst="rect">
            <a:avLst/>
          </a:prstGeom>
          <a:noFill/>
        </p:spPr>
        <p:txBody>
          <a:bodyPr wrap="none" rtlCol="0">
            <a:spAutoFit/>
          </a:bodyPr>
          <a:lstStyle/>
          <a:p>
            <a:r>
              <a:rPr lang="en-US" b="1" dirty="0"/>
              <a:t>Series of ‘range-front’ faults</a:t>
            </a:r>
          </a:p>
          <a:p>
            <a:pPr marL="742950" lvl="1" indent="-285750">
              <a:buFont typeface="Arial" panose="020B0604020202020204" pitchFamily="34" charset="0"/>
              <a:buChar char="•"/>
            </a:pPr>
            <a:r>
              <a:rPr lang="en-US" dirty="0"/>
              <a:t>Down dropped valley bottom</a:t>
            </a:r>
          </a:p>
          <a:p>
            <a:pPr marL="742950" lvl="1" indent="-285750">
              <a:buFont typeface="Arial" panose="020B0604020202020204" pitchFamily="34" charset="0"/>
              <a:buChar char="•"/>
            </a:pPr>
            <a:r>
              <a:rPr lang="en-US" dirty="0"/>
              <a:t>Accumulation of ‘basin-fill’ sediments</a:t>
            </a:r>
          </a:p>
          <a:p>
            <a:pPr marL="742950" lvl="1" indent="-285750">
              <a:buFont typeface="Arial" panose="020B0604020202020204" pitchFamily="34" charset="0"/>
              <a:buChar char="•"/>
            </a:pPr>
            <a:r>
              <a:rPr lang="en-US" dirty="0"/>
              <a:t>Uplifted </a:t>
            </a:r>
            <a:r>
              <a:rPr lang="en-US" dirty="0" err="1"/>
              <a:t>Mtn</a:t>
            </a:r>
            <a:r>
              <a:rPr lang="en-US" dirty="0"/>
              <a:t> ranges (Absaroka Range)</a:t>
            </a:r>
          </a:p>
          <a:p>
            <a:endParaRPr lang="en-US" dirty="0"/>
          </a:p>
        </p:txBody>
      </p:sp>
    </p:spTree>
    <p:extLst>
      <p:ext uri="{BB962C8B-B14F-4D97-AF65-F5344CB8AC3E}">
        <p14:creationId xmlns:p14="http://schemas.microsoft.com/office/powerpoint/2010/main" val="1641655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Surficial Geology</a:t>
            </a:r>
          </a:p>
        </p:txBody>
      </p:sp>
      <p:pic>
        <p:nvPicPr>
          <p:cNvPr id="13" name="Picture 12">
            <a:extLst>
              <a:ext uri="{FF2B5EF4-FFF2-40B4-BE49-F238E27FC236}">
                <a16:creationId xmlns:a16="http://schemas.microsoft.com/office/drawing/2014/main" id="{ED850079-A07C-40B4-8CCB-C928B95C9C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97825" y="-2458"/>
            <a:ext cx="4191000" cy="6858000"/>
          </a:xfrm>
          <a:prstGeom prst="rect">
            <a:avLst/>
          </a:prstGeom>
        </p:spPr>
      </p:pic>
      <p:pic>
        <p:nvPicPr>
          <p:cNvPr id="14" name="Picture 13">
            <a:extLst>
              <a:ext uri="{FF2B5EF4-FFF2-40B4-BE49-F238E27FC236}">
                <a16:creationId xmlns:a16="http://schemas.microsoft.com/office/drawing/2014/main" id="{0EE3A2A5-0B5A-4E67-BEBF-6ACF85E81B8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6128" y="6463656"/>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A3E86E25-6C2D-4053-955A-0745A4CC2A8C}"/>
              </a:ext>
            </a:extLst>
          </p:cNvPr>
          <p:cNvSpPr/>
          <p:nvPr/>
        </p:nvSpPr>
        <p:spPr>
          <a:xfrm rot="17786158">
            <a:off x="8022760" y="2012240"/>
            <a:ext cx="1571456" cy="369332"/>
          </a:xfrm>
          <a:prstGeom prst="rect">
            <a:avLst/>
          </a:prstGeom>
        </p:spPr>
        <p:txBody>
          <a:bodyPr wrap="none">
            <a:spAutoFit/>
          </a:bodyPr>
          <a:lstStyle/>
          <a:p>
            <a:r>
              <a:rPr lang="en-US" b="1" dirty="0"/>
              <a:t>Gallatin Range</a:t>
            </a:r>
            <a:endParaRPr lang="en-US" dirty="0"/>
          </a:p>
        </p:txBody>
      </p:sp>
      <p:sp>
        <p:nvSpPr>
          <p:cNvPr id="19" name="Rectangle 18">
            <a:extLst>
              <a:ext uri="{FF2B5EF4-FFF2-40B4-BE49-F238E27FC236}">
                <a16:creationId xmlns:a16="http://schemas.microsoft.com/office/drawing/2014/main" id="{CF46CAD0-4ECA-4264-89D6-978E82327AB8}"/>
              </a:ext>
            </a:extLst>
          </p:cNvPr>
          <p:cNvSpPr/>
          <p:nvPr/>
        </p:nvSpPr>
        <p:spPr>
          <a:xfrm rot="17138388">
            <a:off x="10920763" y="2442196"/>
            <a:ext cx="1717458" cy="369332"/>
          </a:xfrm>
          <a:prstGeom prst="rect">
            <a:avLst/>
          </a:prstGeom>
        </p:spPr>
        <p:txBody>
          <a:bodyPr wrap="none">
            <a:spAutoFit/>
          </a:bodyPr>
          <a:lstStyle/>
          <a:p>
            <a:r>
              <a:rPr lang="en-US" b="1" dirty="0"/>
              <a:t>Absaroka Range</a:t>
            </a:r>
            <a:endParaRPr lang="en-US" dirty="0"/>
          </a:p>
        </p:txBody>
      </p:sp>
      <p:grpSp>
        <p:nvGrpSpPr>
          <p:cNvPr id="20" name="Group 19">
            <a:extLst>
              <a:ext uri="{FF2B5EF4-FFF2-40B4-BE49-F238E27FC236}">
                <a16:creationId xmlns:a16="http://schemas.microsoft.com/office/drawing/2014/main" id="{ED2A7300-5C55-4BF7-AA04-6FE95106FFED}"/>
              </a:ext>
            </a:extLst>
          </p:cNvPr>
          <p:cNvGrpSpPr/>
          <p:nvPr/>
        </p:nvGrpSpPr>
        <p:grpSpPr>
          <a:xfrm>
            <a:off x="2132012" y="1150680"/>
            <a:ext cx="4692440" cy="1822430"/>
            <a:chOff x="4462693" y="1670050"/>
            <a:chExt cx="3765283" cy="1317290"/>
          </a:xfrm>
        </p:grpSpPr>
        <p:grpSp>
          <p:nvGrpSpPr>
            <p:cNvPr id="21" name="Group 20">
              <a:extLst>
                <a:ext uri="{FF2B5EF4-FFF2-40B4-BE49-F238E27FC236}">
                  <a16:creationId xmlns:a16="http://schemas.microsoft.com/office/drawing/2014/main" id="{B12101F0-7E18-4734-909E-D59B3B15AE89}"/>
                </a:ext>
              </a:extLst>
            </p:cNvPr>
            <p:cNvGrpSpPr/>
            <p:nvPr/>
          </p:nvGrpSpPr>
          <p:grpSpPr>
            <a:xfrm>
              <a:off x="4462693" y="2765090"/>
              <a:ext cx="3765283" cy="222250"/>
              <a:chOff x="4462693" y="3176481"/>
              <a:chExt cx="3765283" cy="222250"/>
            </a:xfrm>
          </p:grpSpPr>
          <p:sp>
            <p:nvSpPr>
              <p:cNvPr id="31" name="Rectangle 7">
                <a:extLst>
                  <a:ext uri="{FF2B5EF4-FFF2-40B4-BE49-F238E27FC236}">
                    <a16:creationId xmlns:a16="http://schemas.microsoft.com/office/drawing/2014/main" id="{2C2E877A-7E4F-4E0F-A88B-52179FA957FE}"/>
                  </a:ext>
                </a:extLst>
              </p:cNvPr>
              <p:cNvSpPr>
                <a:spLocks noChangeArrowheads="1"/>
              </p:cNvSpPr>
              <p:nvPr/>
            </p:nvSpPr>
            <p:spPr bwMode="auto">
              <a:xfrm>
                <a:off x="4986568" y="3205056"/>
                <a:ext cx="3241408" cy="1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effectLst/>
                    <a:latin typeface="Arial" panose="020B0604020202020204" pitchFamily="34" charset="0"/>
                  </a:rPr>
                  <a:t>PreC</a:t>
                </a:r>
                <a:r>
                  <a:rPr kumimoji="0" lang="en-US" altLang="en-US" sz="1300" b="0" i="0" u="none" strike="noStrike" cap="none" normalizeH="0" baseline="0" dirty="0">
                    <a:ln>
                      <a:noFill/>
                    </a:ln>
                    <a:effectLst/>
                    <a:latin typeface="Arial" panose="020B0604020202020204" pitchFamily="34" charset="0"/>
                  </a:rPr>
                  <a:t> Meta-sedimentary Belt Rocks (Mountains</a:t>
                </a:r>
                <a:r>
                  <a:rPr kumimoji="0" lang="en-US" altLang="en-US" sz="1300" b="0" i="0" u="none" strike="noStrike" cap="none" normalizeH="0" dirty="0">
                    <a:ln>
                      <a:noFill/>
                    </a:ln>
                    <a:effectLst/>
                    <a:latin typeface="Arial" panose="020B0604020202020204" pitchFamily="34" charset="0"/>
                  </a:rPr>
                  <a:t> – east)</a:t>
                </a:r>
                <a:endParaRPr kumimoji="0" lang="en-US" altLang="en-US" sz="1800" b="0" i="0" u="none" strike="noStrike" cap="none" normalizeH="0" baseline="0" dirty="0">
                  <a:ln>
                    <a:noFill/>
                  </a:ln>
                  <a:effectLst/>
                  <a:latin typeface="Arial" panose="020B0604020202020204" pitchFamily="34" charset="0"/>
                </a:endParaRPr>
              </a:p>
            </p:txBody>
          </p:sp>
          <p:sp>
            <p:nvSpPr>
              <p:cNvPr id="32" name="Rectangle 8">
                <a:extLst>
                  <a:ext uri="{FF2B5EF4-FFF2-40B4-BE49-F238E27FC236}">
                    <a16:creationId xmlns:a16="http://schemas.microsoft.com/office/drawing/2014/main" id="{25C99155-944F-45F6-B21F-D2FAE2D2AFBB}"/>
                  </a:ext>
                </a:extLst>
              </p:cNvPr>
              <p:cNvSpPr>
                <a:spLocks noChangeArrowheads="1"/>
              </p:cNvSpPr>
              <p:nvPr/>
            </p:nvSpPr>
            <p:spPr bwMode="auto">
              <a:xfrm>
                <a:off x="4462693" y="3176481"/>
                <a:ext cx="446088" cy="222250"/>
              </a:xfrm>
              <a:prstGeom prst="rect">
                <a:avLst/>
              </a:prstGeom>
              <a:solidFill>
                <a:srgbClr val="E6DCDD"/>
              </a:solidFill>
              <a:ln w="19050">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1A23413A-B657-443C-92F9-1B8A1A5904A3}"/>
                </a:ext>
              </a:extLst>
            </p:cNvPr>
            <p:cNvGrpSpPr/>
            <p:nvPr/>
          </p:nvGrpSpPr>
          <p:grpSpPr>
            <a:xfrm>
              <a:off x="4462693" y="2405116"/>
              <a:ext cx="3419636" cy="222250"/>
              <a:chOff x="4497632" y="2766982"/>
              <a:chExt cx="3419636" cy="222250"/>
            </a:xfrm>
          </p:grpSpPr>
          <p:sp>
            <p:nvSpPr>
              <p:cNvPr id="29" name="Rectangle 11">
                <a:extLst>
                  <a:ext uri="{FF2B5EF4-FFF2-40B4-BE49-F238E27FC236}">
                    <a16:creationId xmlns:a16="http://schemas.microsoft.com/office/drawing/2014/main" id="{22185128-9EF7-462D-8A3B-9908E4C7A992}"/>
                  </a:ext>
                </a:extLst>
              </p:cNvPr>
              <p:cNvSpPr>
                <a:spLocks noChangeArrowheads="1"/>
              </p:cNvSpPr>
              <p:nvPr/>
            </p:nvSpPr>
            <p:spPr bwMode="auto">
              <a:xfrm>
                <a:off x="5021507" y="2795557"/>
                <a:ext cx="2895761" cy="1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Madison Limestone (</a:t>
                </a:r>
                <a:r>
                  <a:rPr kumimoji="0" lang="en-US" altLang="en-US" sz="1300" b="0" i="0" u="none" strike="noStrike" cap="none" normalizeH="0" baseline="0" dirty="0" err="1">
                    <a:ln>
                      <a:noFill/>
                    </a:ln>
                    <a:effectLst/>
                    <a:latin typeface="Arial" panose="020B0604020202020204" pitchFamily="34" charset="0"/>
                  </a:rPr>
                  <a:t>Allenspur</a:t>
                </a:r>
                <a:r>
                  <a:rPr kumimoji="0" lang="en-US" altLang="en-US" sz="1300" b="0" i="0" u="none" strike="noStrike" cap="none" normalizeH="0" baseline="0" dirty="0">
                    <a:ln>
                      <a:noFill/>
                    </a:ln>
                    <a:effectLst/>
                    <a:latin typeface="Arial" panose="020B0604020202020204" pitchFamily="34" charset="0"/>
                  </a:rPr>
                  <a:t> – N end of Valley)</a:t>
                </a:r>
                <a:endParaRPr kumimoji="0" lang="en-US" altLang="en-US" sz="1800" b="0" i="0" u="none" strike="noStrike" cap="none" normalizeH="0" baseline="0" dirty="0">
                  <a:ln>
                    <a:noFill/>
                  </a:ln>
                  <a:effectLst/>
                  <a:latin typeface="Arial" panose="020B0604020202020204" pitchFamily="34" charset="0"/>
                </a:endParaRPr>
              </a:p>
            </p:txBody>
          </p:sp>
          <p:sp>
            <p:nvSpPr>
              <p:cNvPr id="30" name="Rectangle 12">
                <a:extLst>
                  <a:ext uri="{FF2B5EF4-FFF2-40B4-BE49-F238E27FC236}">
                    <a16:creationId xmlns:a16="http://schemas.microsoft.com/office/drawing/2014/main" id="{D5238319-594A-4309-88AC-F47DB94711B7}"/>
                  </a:ext>
                </a:extLst>
              </p:cNvPr>
              <p:cNvSpPr>
                <a:spLocks noChangeArrowheads="1"/>
              </p:cNvSpPr>
              <p:nvPr/>
            </p:nvSpPr>
            <p:spPr bwMode="auto">
              <a:xfrm>
                <a:off x="4497632" y="2766982"/>
                <a:ext cx="446088" cy="222250"/>
              </a:xfrm>
              <a:prstGeom prst="rect">
                <a:avLst/>
              </a:prstGeom>
              <a:solidFill>
                <a:srgbClr val="8EA8D3"/>
              </a:solidFill>
              <a:ln w="15875">
                <a:solidFill>
                  <a:schemeClr val="tx1">
                    <a:lumMod val="50000"/>
                    <a:lumOff val="50000"/>
                  </a:schemeClr>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5A72583D-8BF2-474B-9F63-7B9EC100B7F8}"/>
                </a:ext>
              </a:extLst>
            </p:cNvPr>
            <p:cNvGrpSpPr/>
            <p:nvPr/>
          </p:nvGrpSpPr>
          <p:grpSpPr>
            <a:xfrm>
              <a:off x="4462693" y="2017198"/>
              <a:ext cx="3250826" cy="222250"/>
              <a:chOff x="4500563" y="2276475"/>
              <a:chExt cx="3250826" cy="222250"/>
            </a:xfrm>
          </p:grpSpPr>
          <p:sp>
            <p:nvSpPr>
              <p:cNvPr id="27" name="Rectangle 23">
                <a:extLst>
                  <a:ext uri="{FF2B5EF4-FFF2-40B4-BE49-F238E27FC236}">
                    <a16:creationId xmlns:a16="http://schemas.microsoft.com/office/drawing/2014/main" id="{FD9BD44F-46C6-4989-B566-FB59976A3BF6}"/>
                  </a:ext>
                </a:extLst>
              </p:cNvPr>
              <p:cNvSpPr>
                <a:spLocks noChangeArrowheads="1"/>
              </p:cNvSpPr>
              <p:nvPr/>
            </p:nvSpPr>
            <p:spPr bwMode="auto">
              <a:xfrm>
                <a:off x="5024438" y="2305050"/>
                <a:ext cx="2726951" cy="1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Tertiary</a:t>
                </a:r>
                <a:r>
                  <a:rPr kumimoji="0" lang="en-US" altLang="en-US" sz="1300" b="0" i="0" u="none" strike="noStrike" cap="none" normalizeH="0" dirty="0">
                    <a:ln>
                      <a:noFill/>
                    </a:ln>
                    <a:effectLst/>
                    <a:latin typeface="Arial" panose="020B0604020202020204" pitchFamily="34" charset="0"/>
                  </a:rPr>
                  <a:t> Absaroka Volcanic R</a:t>
                </a:r>
                <a:r>
                  <a:rPr kumimoji="0" lang="en-US" altLang="en-US" sz="1300" b="0" i="0" u="none" strike="noStrike" cap="none" normalizeH="0" baseline="0" dirty="0">
                    <a:ln>
                      <a:noFill/>
                    </a:ln>
                    <a:effectLst/>
                    <a:latin typeface="Arial" panose="020B0604020202020204" pitchFamily="34" charset="0"/>
                  </a:rPr>
                  <a:t>ocks (Mountains)</a:t>
                </a:r>
                <a:endParaRPr kumimoji="0" lang="en-US" altLang="en-US" sz="1800" b="0" i="0" u="none" strike="noStrike" cap="none" normalizeH="0" baseline="0" dirty="0">
                  <a:ln>
                    <a:noFill/>
                  </a:ln>
                  <a:effectLst/>
                  <a:latin typeface="Arial" panose="020B0604020202020204" pitchFamily="34" charset="0"/>
                </a:endParaRPr>
              </a:p>
            </p:txBody>
          </p:sp>
          <p:sp>
            <p:nvSpPr>
              <p:cNvPr id="28" name="Rectangle 24">
                <a:extLst>
                  <a:ext uri="{FF2B5EF4-FFF2-40B4-BE49-F238E27FC236}">
                    <a16:creationId xmlns:a16="http://schemas.microsoft.com/office/drawing/2014/main" id="{ED510CEE-00FD-45CD-8F9F-FB1FA1F92293}"/>
                  </a:ext>
                </a:extLst>
              </p:cNvPr>
              <p:cNvSpPr>
                <a:spLocks noChangeArrowheads="1"/>
              </p:cNvSpPr>
              <p:nvPr/>
            </p:nvSpPr>
            <p:spPr bwMode="auto">
              <a:xfrm>
                <a:off x="4500563" y="2276475"/>
                <a:ext cx="446088" cy="222250"/>
              </a:xfrm>
              <a:prstGeom prst="rect">
                <a:avLst/>
              </a:prstGeom>
              <a:solidFill>
                <a:srgbClr val="F39B7F"/>
              </a:solidFill>
              <a:ln w="19050">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23">
              <a:extLst>
                <a:ext uri="{FF2B5EF4-FFF2-40B4-BE49-F238E27FC236}">
                  <a16:creationId xmlns:a16="http://schemas.microsoft.com/office/drawing/2014/main" id="{007416C2-DDD4-49E7-99F9-DE9B3AEBA698}"/>
                </a:ext>
              </a:extLst>
            </p:cNvPr>
            <p:cNvGrpSpPr/>
            <p:nvPr/>
          </p:nvGrpSpPr>
          <p:grpSpPr>
            <a:xfrm>
              <a:off x="4462693" y="1670050"/>
              <a:ext cx="2792295" cy="222250"/>
              <a:chOff x="4500563" y="1670050"/>
              <a:chExt cx="2792295" cy="222250"/>
            </a:xfrm>
          </p:grpSpPr>
          <p:sp>
            <p:nvSpPr>
              <p:cNvPr id="25" name="Rectangle 27">
                <a:extLst>
                  <a:ext uri="{FF2B5EF4-FFF2-40B4-BE49-F238E27FC236}">
                    <a16:creationId xmlns:a16="http://schemas.microsoft.com/office/drawing/2014/main" id="{C380B105-8525-42FE-9319-3843C7B44BB5}"/>
                  </a:ext>
                </a:extLst>
              </p:cNvPr>
              <p:cNvSpPr>
                <a:spLocks noChangeArrowheads="1"/>
              </p:cNvSpPr>
              <p:nvPr/>
            </p:nvSpPr>
            <p:spPr bwMode="auto">
              <a:xfrm>
                <a:off x="5024438" y="1698625"/>
                <a:ext cx="2268420" cy="14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Basin Fill and Alluvium (Valley bottom)</a:t>
                </a:r>
                <a:endParaRPr kumimoji="0" lang="en-US" altLang="en-US" sz="1800" b="0" i="0" u="none" strike="noStrike" cap="none" normalizeH="0" baseline="0" dirty="0">
                  <a:ln>
                    <a:noFill/>
                  </a:ln>
                  <a:effectLst/>
                  <a:latin typeface="Arial" panose="020B0604020202020204" pitchFamily="34" charset="0"/>
                </a:endParaRPr>
              </a:p>
            </p:txBody>
          </p:sp>
          <p:sp>
            <p:nvSpPr>
              <p:cNvPr id="26" name="Rectangle 28">
                <a:extLst>
                  <a:ext uri="{FF2B5EF4-FFF2-40B4-BE49-F238E27FC236}">
                    <a16:creationId xmlns:a16="http://schemas.microsoft.com/office/drawing/2014/main" id="{9350119A-713D-46F4-8140-E35D83B88E0A}"/>
                  </a:ext>
                </a:extLst>
              </p:cNvPr>
              <p:cNvSpPr>
                <a:spLocks noChangeArrowheads="1"/>
              </p:cNvSpPr>
              <p:nvPr/>
            </p:nvSpPr>
            <p:spPr bwMode="auto">
              <a:xfrm>
                <a:off x="4500563" y="1670050"/>
                <a:ext cx="446088" cy="222250"/>
              </a:xfrm>
              <a:prstGeom prst="rect">
                <a:avLst/>
              </a:prstGeom>
              <a:solidFill>
                <a:srgbClr val="FAF373"/>
              </a:solidFill>
              <a:ln w="15875">
                <a:solidFill>
                  <a:schemeClr val="tx1">
                    <a:lumMod val="65000"/>
                    <a:lumOff val="35000"/>
                  </a:schemeClr>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pic>
        <p:nvPicPr>
          <p:cNvPr id="33" name="Picture 32">
            <a:extLst>
              <a:ext uri="{FF2B5EF4-FFF2-40B4-BE49-F238E27FC236}">
                <a16:creationId xmlns:a16="http://schemas.microsoft.com/office/drawing/2014/main" id="{6AE1D154-8366-49BD-999A-480BCD44B9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06753" y="3501026"/>
            <a:ext cx="4675887" cy="2971800"/>
          </a:xfrm>
          <a:prstGeom prst="rect">
            <a:avLst/>
          </a:prstGeom>
          <a:ln>
            <a:solidFill>
              <a:schemeClr val="tx1"/>
            </a:solidFill>
          </a:ln>
        </p:spPr>
      </p:pic>
      <p:sp>
        <p:nvSpPr>
          <p:cNvPr id="34" name="TextBox 33">
            <a:extLst>
              <a:ext uri="{FF2B5EF4-FFF2-40B4-BE49-F238E27FC236}">
                <a16:creationId xmlns:a16="http://schemas.microsoft.com/office/drawing/2014/main" id="{1B9CAB87-6F47-43C1-9184-D3118D88976C}"/>
              </a:ext>
            </a:extLst>
          </p:cNvPr>
          <p:cNvSpPr txBox="1"/>
          <p:nvPr/>
        </p:nvSpPr>
        <p:spPr>
          <a:xfrm>
            <a:off x="4560007" y="4075919"/>
            <a:ext cx="692818" cy="261610"/>
          </a:xfrm>
          <a:prstGeom prst="rect">
            <a:avLst/>
          </a:prstGeom>
          <a:noFill/>
        </p:spPr>
        <p:txBody>
          <a:bodyPr wrap="none" rtlCol="0">
            <a:spAutoFit/>
          </a:bodyPr>
          <a:lstStyle/>
          <a:p>
            <a:r>
              <a:rPr lang="en-US" sz="1100" b="1" dirty="0">
                <a:solidFill>
                  <a:schemeClr val="bg1"/>
                </a:solidFill>
                <a:effectLst>
                  <a:outerShdw blurRad="38100" dist="38100" dir="2700000" algn="tl">
                    <a:srgbClr val="000000">
                      <a:alpha val="43137"/>
                    </a:srgbClr>
                  </a:outerShdw>
                </a:effectLst>
              </a:rPr>
              <a:t>Basin-fill</a:t>
            </a:r>
          </a:p>
        </p:txBody>
      </p:sp>
      <p:sp>
        <p:nvSpPr>
          <p:cNvPr id="35" name="TextBox 34">
            <a:extLst>
              <a:ext uri="{FF2B5EF4-FFF2-40B4-BE49-F238E27FC236}">
                <a16:creationId xmlns:a16="http://schemas.microsoft.com/office/drawing/2014/main" id="{54923A83-3FB3-4FDD-B92E-2E568114FA69}"/>
              </a:ext>
            </a:extLst>
          </p:cNvPr>
          <p:cNvSpPr txBox="1"/>
          <p:nvPr/>
        </p:nvSpPr>
        <p:spPr>
          <a:xfrm rot="17932203">
            <a:off x="2637819" y="4511546"/>
            <a:ext cx="716863" cy="261610"/>
          </a:xfrm>
          <a:prstGeom prst="rect">
            <a:avLst/>
          </a:prstGeom>
          <a:noFill/>
        </p:spPr>
        <p:txBody>
          <a:bodyPr wrap="none" rtlCol="0">
            <a:spAutoFit/>
          </a:bodyPr>
          <a:lstStyle/>
          <a:p>
            <a:r>
              <a:rPr lang="en-US" sz="1100" b="1" dirty="0">
                <a:solidFill>
                  <a:schemeClr val="bg1"/>
                </a:solidFill>
                <a:effectLst>
                  <a:outerShdw blurRad="38100" dist="38100" dir="2700000" algn="tl">
                    <a:srgbClr val="000000">
                      <a:alpha val="43137"/>
                    </a:srgbClr>
                  </a:outerShdw>
                </a:effectLst>
              </a:rPr>
              <a:t>volcanics</a:t>
            </a:r>
          </a:p>
        </p:txBody>
      </p:sp>
      <p:sp>
        <p:nvSpPr>
          <p:cNvPr id="36" name="TextBox 35">
            <a:extLst>
              <a:ext uri="{FF2B5EF4-FFF2-40B4-BE49-F238E27FC236}">
                <a16:creationId xmlns:a16="http://schemas.microsoft.com/office/drawing/2014/main" id="{B4CEEA52-8A73-4B2D-88EC-7C2C555E1CB8}"/>
              </a:ext>
            </a:extLst>
          </p:cNvPr>
          <p:cNvSpPr txBox="1"/>
          <p:nvPr/>
        </p:nvSpPr>
        <p:spPr>
          <a:xfrm rot="17932203">
            <a:off x="5685481" y="5137189"/>
            <a:ext cx="716863" cy="261610"/>
          </a:xfrm>
          <a:prstGeom prst="rect">
            <a:avLst/>
          </a:prstGeom>
          <a:noFill/>
        </p:spPr>
        <p:txBody>
          <a:bodyPr wrap="none" rtlCol="0">
            <a:spAutoFit/>
          </a:bodyPr>
          <a:lstStyle/>
          <a:p>
            <a:r>
              <a:rPr lang="en-US" sz="1100" b="1" dirty="0">
                <a:solidFill>
                  <a:schemeClr val="bg1"/>
                </a:solidFill>
                <a:effectLst>
                  <a:outerShdw blurRad="38100" dist="38100" dir="2700000" algn="tl">
                    <a:srgbClr val="000000">
                      <a:alpha val="43137"/>
                    </a:srgbClr>
                  </a:outerShdw>
                </a:effectLst>
              </a:rPr>
              <a:t>volcanics</a:t>
            </a:r>
          </a:p>
        </p:txBody>
      </p:sp>
      <p:sp>
        <p:nvSpPr>
          <p:cNvPr id="37" name="TextBox 36">
            <a:extLst>
              <a:ext uri="{FF2B5EF4-FFF2-40B4-BE49-F238E27FC236}">
                <a16:creationId xmlns:a16="http://schemas.microsoft.com/office/drawing/2014/main" id="{AD0557EE-17DA-417A-A18E-D9376F507C1E}"/>
              </a:ext>
            </a:extLst>
          </p:cNvPr>
          <p:cNvSpPr txBox="1"/>
          <p:nvPr/>
        </p:nvSpPr>
        <p:spPr>
          <a:xfrm rot="1858673">
            <a:off x="5664272" y="3785017"/>
            <a:ext cx="418704" cy="261610"/>
          </a:xfrm>
          <a:prstGeom prst="rect">
            <a:avLst/>
          </a:prstGeom>
          <a:noFill/>
        </p:spPr>
        <p:txBody>
          <a:bodyPr wrap="none" rtlCol="0">
            <a:spAutoFit/>
          </a:bodyPr>
          <a:lstStyle/>
          <a:p>
            <a:r>
              <a:rPr lang="en-US" sz="1100" b="1" dirty="0">
                <a:solidFill>
                  <a:schemeClr val="bg1"/>
                </a:solidFill>
                <a:effectLst>
                  <a:outerShdw blurRad="38100" dist="38100" dir="2700000" algn="tl">
                    <a:srgbClr val="000000">
                      <a:alpha val="43137"/>
                    </a:srgbClr>
                  </a:outerShdw>
                </a:effectLst>
              </a:rPr>
              <a:t>Belt</a:t>
            </a:r>
          </a:p>
        </p:txBody>
      </p:sp>
    </p:spTree>
    <p:extLst>
      <p:ext uri="{BB962C8B-B14F-4D97-AF65-F5344CB8AC3E}">
        <p14:creationId xmlns:p14="http://schemas.microsoft.com/office/powerpoint/2010/main" val="2832568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0420-0FB0-425D-AC99-4A1BE628A622}"/>
              </a:ext>
            </a:extLst>
          </p:cNvPr>
          <p:cNvSpPr>
            <a:spLocks noGrp="1"/>
          </p:cNvSpPr>
          <p:nvPr>
            <p:ph type="title"/>
          </p:nvPr>
        </p:nvSpPr>
        <p:spPr/>
        <p:txBody>
          <a:bodyPr/>
          <a:lstStyle/>
          <a:p>
            <a:r>
              <a:rPr lang="en-US" dirty="0"/>
              <a:t>Geographical Context: Valley of the Volcano </a:t>
            </a:r>
          </a:p>
        </p:txBody>
      </p:sp>
      <p:pic>
        <p:nvPicPr>
          <p:cNvPr id="8" name="Picture Placeholder 4">
            <a:extLst>
              <a:ext uri="{FF2B5EF4-FFF2-40B4-BE49-F238E27FC236}">
                <a16:creationId xmlns:a16="http://schemas.microsoft.com/office/drawing/2014/main" id="{410F5D5B-A5A4-4275-901F-1412CA1D4707}"/>
              </a:ext>
            </a:extLst>
          </p:cNvPr>
          <p:cNvPicPr>
            <a:picLocks noGrp="1" noChangeAspect="1"/>
          </p:cNvPicPr>
          <p:nvPr>
            <p:ph type="pic" idx="13"/>
          </p:nvPr>
        </p:nvPicPr>
        <p:blipFill rotWithShape="1">
          <a:blip r:embed="rId3" cstate="email">
            <a:extLst>
              <a:ext uri="{28A0092B-C50C-407E-A947-70E740481C1C}">
                <a14:useLocalDpi xmlns:a14="http://schemas.microsoft.com/office/drawing/2010/main"/>
              </a:ext>
            </a:extLst>
          </a:blip>
          <a:srcRect/>
          <a:stretch/>
        </p:blipFill>
        <p:spPr>
          <a:xfrm>
            <a:off x="769938" y="1447800"/>
            <a:ext cx="4943475" cy="4805363"/>
          </a:xfrm>
          <a:prstGeom prst="rect">
            <a:avLst/>
          </a:prstGeom>
        </p:spPr>
      </p:pic>
      <p:pic>
        <p:nvPicPr>
          <p:cNvPr id="10" name="Picture Placeholder 21">
            <a:extLst>
              <a:ext uri="{FF2B5EF4-FFF2-40B4-BE49-F238E27FC236}">
                <a16:creationId xmlns:a16="http://schemas.microsoft.com/office/drawing/2014/main" id="{A13361DD-A37D-4410-A86F-6F79E6411E09}"/>
              </a:ext>
            </a:extLst>
          </p:cNvPr>
          <p:cNvPicPr>
            <a:picLocks noGrp="1" noChangeAspect="1"/>
          </p:cNvPicPr>
          <p:nvPr>
            <p:ph type="pic" idx="1"/>
          </p:nvPr>
        </p:nvPicPr>
        <p:blipFill rotWithShape="1">
          <a:blip r:embed="rId4" cstate="email">
            <a:extLst>
              <a:ext uri="{28A0092B-C50C-407E-A947-70E740481C1C}">
                <a14:useLocalDpi xmlns:a14="http://schemas.microsoft.com/office/drawing/2010/main"/>
              </a:ext>
            </a:extLst>
          </a:blip>
          <a:srcRect/>
          <a:stretch/>
        </p:blipFill>
        <p:spPr>
          <a:xfrm>
            <a:off x="6475413" y="1447800"/>
            <a:ext cx="4943475" cy="48053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94C13464-B6FF-46D4-94BF-EF5832C0A925}"/>
                  </a:ext>
                </a:extLst>
              </p14:cNvPr>
              <p14:cNvContentPartPr/>
              <p14:nvPr/>
            </p14:nvContentPartPr>
            <p14:xfrm>
              <a:off x="2355604" y="1776823"/>
              <a:ext cx="1294200" cy="3224160"/>
            </p14:xfrm>
          </p:contentPart>
        </mc:Choice>
        <mc:Fallback xmlns="">
          <p:pic>
            <p:nvPicPr>
              <p:cNvPr id="5" name="Ink 4">
                <a:extLst>
                  <a:ext uri="{FF2B5EF4-FFF2-40B4-BE49-F238E27FC236}">
                    <a16:creationId xmlns:a16="http://schemas.microsoft.com/office/drawing/2014/main" id="{94C13464-B6FF-46D4-94BF-EF5832C0A925}"/>
                  </a:ext>
                </a:extLst>
              </p:cNvPr>
              <p:cNvPicPr/>
              <p:nvPr/>
            </p:nvPicPr>
            <p:blipFill>
              <a:blip r:embed="rId6"/>
              <a:stretch>
                <a:fillRect/>
              </a:stretch>
            </p:blipFill>
            <p:spPr>
              <a:xfrm>
                <a:off x="2319604" y="1705183"/>
                <a:ext cx="1365840" cy="3367800"/>
              </a:xfrm>
              <a:prstGeom prst="rect">
                <a:avLst/>
              </a:prstGeom>
            </p:spPr>
          </p:pic>
        </mc:Fallback>
      </mc:AlternateContent>
    </p:spTree>
    <p:extLst>
      <p:ext uri="{BB962C8B-B14F-4D97-AF65-F5344CB8AC3E}">
        <p14:creationId xmlns:p14="http://schemas.microsoft.com/office/powerpoint/2010/main" val="22652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CD1B5F6-5BBB-40E6-9472-1BFBC31E2F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4191000" cy="6858000"/>
          </a:xfrm>
          <a:prstGeom prst="rect">
            <a:avLst/>
          </a:prstGeom>
        </p:spPr>
      </p:pic>
      <p:pic>
        <p:nvPicPr>
          <p:cNvPr id="18" name="Picture 17">
            <a:extLst>
              <a:ext uri="{FF2B5EF4-FFF2-40B4-BE49-F238E27FC236}">
                <a16:creationId xmlns:a16="http://schemas.microsoft.com/office/drawing/2014/main" id="{8D6F39AE-0536-4FCF-BC56-53A3F3E185A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303"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a:extLst>
              <a:ext uri="{FF2B5EF4-FFF2-40B4-BE49-F238E27FC236}">
                <a16:creationId xmlns:a16="http://schemas.microsoft.com/office/drawing/2014/main" id="{100F040F-CB7B-4293-AAE0-3E8DCEC28819}"/>
              </a:ext>
            </a:extLst>
          </p:cNvPr>
          <p:cNvGrpSpPr/>
          <p:nvPr/>
        </p:nvGrpSpPr>
        <p:grpSpPr>
          <a:xfrm>
            <a:off x="4490918" y="4581308"/>
            <a:ext cx="4230018" cy="228630"/>
            <a:chOff x="4462693" y="3176481"/>
            <a:chExt cx="4230018" cy="228630"/>
          </a:xfrm>
        </p:grpSpPr>
        <p:sp>
          <p:nvSpPr>
            <p:cNvPr id="20" name="Rectangle 7">
              <a:extLst>
                <a:ext uri="{FF2B5EF4-FFF2-40B4-BE49-F238E27FC236}">
                  <a16:creationId xmlns:a16="http://schemas.microsoft.com/office/drawing/2014/main" id="{EC88108F-9994-4CCF-A1D0-7B4DA0033C0A}"/>
                </a:ext>
              </a:extLst>
            </p:cNvPr>
            <p:cNvSpPr>
              <a:spLocks noChangeArrowheads="1"/>
            </p:cNvSpPr>
            <p:nvPr/>
          </p:nvSpPr>
          <p:spPr bwMode="auto">
            <a:xfrm>
              <a:off x="4986568" y="3205056"/>
              <a:ext cx="370614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effectLst/>
                  <a:latin typeface="Arial" panose="020B0604020202020204" pitchFamily="34" charset="0"/>
                </a:rPr>
                <a:t>PreC</a:t>
              </a:r>
              <a:r>
                <a:rPr kumimoji="0" lang="en-US" altLang="en-US" sz="1300" b="0" i="0" u="none" strike="noStrike" cap="none" normalizeH="0" baseline="0" dirty="0">
                  <a:ln>
                    <a:noFill/>
                  </a:ln>
                  <a:effectLst/>
                  <a:latin typeface="Arial" panose="020B0604020202020204" pitchFamily="34" charset="0"/>
                </a:rPr>
                <a:t> Meta-sedimentary Rocks (Mountains</a:t>
              </a:r>
              <a:r>
                <a:rPr kumimoji="0" lang="en-US" altLang="en-US" sz="1300" b="0" i="0" u="none" strike="noStrike" cap="none" normalizeH="0" dirty="0">
                  <a:ln>
                    <a:noFill/>
                  </a:ln>
                  <a:effectLst/>
                  <a:latin typeface="Arial" panose="020B0604020202020204" pitchFamily="34" charset="0"/>
                </a:rPr>
                <a:t> – east)</a:t>
              </a:r>
              <a:endParaRPr kumimoji="0" lang="en-US" altLang="en-US" sz="1800" b="0" i="0" u="none" strike="noStrike" cap="none" normalizeH="0" baseline="0" dirty="0">
                <a:ln>
                  <a:noFill/>
                </a:ln>
                <a:effectLst/>
                <a:latin typeface="Arial" panose="020B0604020202020204" pitchFamily="34" charset="0"/>
              </a:endParaRPr>
            </a:p>
          </p:txBody>
        </p:sp>
        <p:sp>
          <p:nvSpPr>
            <p:cNvPr id="21" name="Rectangle 8">
              <a:extLst>
                <a:ext uri="{FF2B5EF4-FFF2-40B4-BE49-F238E27FC236}">
                  <a16:creationId xmlns:a16="http://schemas.microsoft.com/office/drawing/2014/main" id="{CE05F39A-9C5A-42C9-BA5E-8EEC9D3AB528}"/>
                </a:ext>
              </a:extLst>
            </p:cNvPr>
            <p:cNvSpPr>
              <a:spLocks noChangeArrowheads="1"/>
            </p:cNvSpPr>
            <p:nvPr/>
          </p:nvSpPr>
          <p:spPr bwMode="auto">
            <a:xfrm>
              <a:off x="4462693" y="3176481"/>
              <a:ext cx="446088" cy="222250"/>
            </a:xfrm>
            <a:prstGeom prst="rect">
              <a:avLst/>
            </a:prstGeom>
            <a:solidFill>
              <a:srgbClr val="E6DCDD"/>
            </a:solidFill>
            <a:ln w="19050">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C1B499B6-33BE-4FBA-A9F3-7F9F3A0ACA81}"/>
              </a:ext>
            </a:extLst>
          </p:cNvPr>
          <p:cNvGrpSpPr/>
          <p:nvPr/>
        </p:nvGrpSpPr>
        <p:grpSpPr>
          <a:xfrm>
            <a:off x="4490918" y="4267200"/>
            <a:ext cx="3179667" cy="228630"/>
            <a:chOff x="4500563" y="2276475"/>
            <a:chExt cx="3179667" cy="228630"/>
          </a:xfrm>
        </p:grpSpPr>
        <p:sp>
          <p:nvSpPr>
            <p:cNvPr id="23" name="Rectangle 23">
              <a:extLst>
                <a:ext uri="{FF2B5EF4-FFF2-40B4-BE49-F238E27FC236}">
                  <a16:creationId xmlns:a16="http://schemas.microsoft.com/office/drawing/2014/main" id="{2F069724-37F2-47F3-B508-C49722495985}"/>
                </a:ext>
              </a:extLst>
            </p:cNvPr>
            <p:cNvSpPr>
              <a:spLocks noChangeArrowheads="1"/>
            </p:cNvSpPr>
            <p:nvPr/>
          </p:nvSpPr>
          <p:spPr bwMode="auto">
            <a:xfrm>
              <a:off x="5024438" y="2305050"/>
              <a:ext cx="26557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Tertiary</a:t>
              </a:r>
              <a:r>
                <a:rPr kumimoji="0" lang="en-US" altLang="en-US" sz="1300" b="0" i="0" u="none" strike="noStrike" cap="none" normalizeH="0" dirty="0">
                  <a:ln>
                    <a:noFill/>
                  </a:ln>
                  <a:effectLst/>
                  <a:latin typeface="Arial" panose="020B0604020202020204" pitchFamily="34" charset="0"/>
                </a:rPr>
                <a:t> Volcanic R</a:t>
              </a:r>
              <a:r>
                <a:rPr kumimoji="0" lang="en-US" altLang="en-US" sz="1300" b="0" i="0" u="none" strike="noStrike" cap="none" normalizeH="0" baseline="0" dirty="0">
                  <a:ln>
                    <a:noFill/>
                  </a:ln>
                  <a:effectLst/>
                  <a:latin typeface="Arial" panose="020B0604020202020204" pitchFamily="34" charset="0"/>
                </a:rPr>
                <a:t>ocks (Mountains</a:t>
              </a:r>
              <a:r>
                <a:rPr kumimoji="0" lang="en-US" altLang="en-US" sz="13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Rectangle 24">
              <a:extLst>
                <a:ext uri="{FF2B5EF4-FFF2-40B4-BE49-F238E27FC236}">
                  <a16:creationId xmlns:a16="http://schemas.microsoft.com/office/drawing/2014/main" id="{4F4200E4-91CC-408F-B95E-6DA047266255}"/>
                </a:ext>
              </a:extLst>
            </p:cNvPr>
            <p:cNvSpPr>
              <a:spLocks noChangeArrowheads="1"/>
            </p:cNvSpPr>
            <p:nvPr/>
          </p:nvSpPr>
          <p:spPr bwMode="auto">
            <a:xfrm>
              <a:off x="4500563" y="2276475"/>
              <a:ext cx="446088" cy="222250"/>
            </a:xfrm>
            <a:prstGeom prst="rect">
              <a:avLst/>
            </a:prstGeom>
            <a:solidFill>
              <a:srgbClr val="F39B7F"/>
            </a:solidFill>
            <a:ln w="19050">
              <a:solidFill>
                <a:srgbClr val="66666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5906F113-F2CE-46CC-9FE2-7657535283D4}"/>
              </a:ext>
            </a:extLst>
          </p:cNvPr>
          <p:cNvGrpSpPr/>
          <p:nvPr/>
        </p:nvGrpSpPr>
        <p:grpSpPr>
          <a:xfrm>
            <a:off x="4464734" y="1816635"/>
            <a:ext cx="3350867" cy="228630"/>
            <a:chOff x="4500563" y="1670050"/>
            <a:chExt cx="3350867" cy="228630"/>
          </a:xfrm>
        </p:grpSpPr>
        <p:sp>
          <p:nvSpPr>
            <p:cNvPr id="26" name="Rectangle 27">
              <a:extLst>
                <a:ext uri="{FF2B5EF4-FFF2-40B4-BE49-F238E27FC236}">
                  <a16:creationId xmlns:a16="http://schemas.microsoft.com/office/drawing/2014/main" id="{B8C79F4F-C867-47C7-8604-C8B84B7FBE42}"/>
                </a:ext>
              </a:extLst>
            </p:cNvPr>
            <p:cNvSpPr>
              <a:spLocks noChangeArrowheads="1"/>
            </p:cNvSpPr>
            <p:nvPr/>
          </p:nvSpPr>
          <p:spPr bwMode="auto">
            <a:xfrm>
              <a:off x="5024438" y="1698625"/>
              <a:ext cx="282699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Basin Fill and Alluvium (Valley bottom)</a:t>
              </a:r>
              <a:endParaRPr kumimoji="0" lang="en-US" altLang="en-US" sz="1800" b="0" i="0" u="none" strike="noStrike" cap="none" normalizeH="0" baseline="0" dirty="0">
                <a:ln>
                  <a:noFill/>
                </a:ln>
                <a:effectLst/>
                <a:latin typeface="Arial" panose="020B0604020202020204" pitchFamily="34" charset="0"/>
              </a:endParaRPr>
            </a:p>
          </p:txBody>
        </p:sp>
        <p:sp>
          <p:nvSpPr>
            <p:cNvPr id="27" name="Rectangle 28">
              <a:extLst>
                <a:ext uri="{FF2B5EF4-FFF2-40B4-BE49-F238E27FC236}">
                  <a16:creationId xmlns:a16="http://schemas.microsoft.com/office/drawing/2014/main" id="{6DB7FA67-5E4D-4028-825D-E6C34CF12B5E}"/>
                </a:ext>
              </a:extLst>
            </p:cNvPr>
            <p:cNvSpPr>
              <a:spLocks noChangeArrowheads="1"/>
            </p:cNvSpPr>
            <p:nvPr/>
          </p:nvSpPr>
          <p:spPr bwMode="auto">
            <a:xfrm>
              <a:off x="4500563" y="1670050"/>
              <a:ext cx="446088" cy="222250"/>
            </a:xfrm>
            <a:prstGeom prst="rect">
              <a:avLst/>
            </a:prstGeom>
            <a:solidFill>
              <a:srgbClr val="FAF373"/>
            </a:solidFill>
            <a:ln w="15875">
              <a:solidFill>
                <a:schemeClr val="tx1">
                  <a:lumMod val="65000"/>
                  <a:lumOff val="35000"/>
                </a:schemeClr>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28" name="TextBox 27">
            <a:extLst>
              <a:ext uri="{FF2B5EF4-FFF2-40B4-BE49-F238E27FC236}">
                <a16:creationId xmlns:a16="http://schemas.microsoft.com/office/drawing/2014/main" id="{E7517A5E-07BA-4928-87FD-DEBD7A73CE2D}"/>
              </a:ext>
            </a:extLst>
          </p:cNvPr>
          <p:cNvSpPr txBox="1"/>
          <p:nvPr/>
        </p:nvSpPr>
        <p:spPr>
          <a:xfrm>
            <a:off x="4329469" y="866905"/>
            <a:ext cx="2835263" cy="461665"/>
          </a:xfrm>
          <a:prstGeom prst="rect">
            <a:avLst/>
          </a:prstGeom>
          <a:noFill/>
        </p:spPr>
        <p:txBody>
          <a:bodyPr wrap="none" rtlCol="0">
            <a:spAutoFit/>
          </a:bodyPr>
          <a:lstStyle/>
          <a:p>
            <a:r>
              <a:rPr lang="en-US" sz="2400" b="1" dirty="0"/>
              <a:t>Generalized Aquifers</a:t>
            </a:r>
          </a:p>
        </p:txBody>
      </p:sp>
      <p:pic>
        <p:nvPicPr>
          <p:cNvPr id="29" name="Picture 12" descr="Bit Sta101a Siltstone Paleosol gen shot">
            <a:extLst>
              <a:ext uri="{FF2B5EF4-FFF2-40B4-BE49-F238E27FC236}">
                <a16:creationId xmlns:a16="http://schemas.microsoft.com/office/drawing/2014/main" id="{51EADAA3-7326-4C13-A656-974DE61AFB6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699006" y="2153195"/>
            <a:ext cx="2325787" cy="1554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 name="Picture 11" descr="Bit Stevie Airport GP Gravel over BVF">
            <a:extLst>
              <a:ext uri="{FF2B5EF4-FFF2-40B4-BE49-F238E27FC236}">
                <a16:creationId xmlns:a16="http://schemas.microsoft.com/office/drawing/2014/main" id="{62473D7E-C298-4885-97BB-2F08D346E17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294408" y="2153195"/>
            <a:ext cx="2325787" cy="1554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B676509-CB1F-485D-BDA4-8225A10B6E1F}"/>
              </a:ext>
            </a:extLst>
          </p:cNvPr>
          <p:cNvSpPr txBox="1"/>
          <p:nvPr/>
        </p:nvSpPr>
        <p:spPr>
          <a:xfrm>
            <a:off x="4329469" y="1345335"/>
            <a:ext cx="1374094" cy="400110"/>
          </a:xfrm>
          <a:prstGeom prst="rect">
            <a:avLst/>
          </a:prstGeom>
          <a:noFill/>
        </p:spPr>
        <p:txBody>
          <a:bodyPr wrap="none" rtlCol="0">
            <a:spAutoFit/>
          </a:bodyPr>
          <a:lstStyle/>
          <a:p>
            <a:r>
              <a:rPr lang="en-US" sz="2000" b="1" dirty="0"/>
              <a:t>1) Basin-fill</a:t>
            </a:r>
          </a:p>
        </p:txBody>
      </p:sp>
      <p:sp>
        <p:nvSpPr>
          <p:cNvPr id="32" name="TextBox 31">
            <a:extLst>
              <a:ext uri="{FF2B5EF4-FFF2-40B4-BE49-F238E27FC236}">
                <a16:creationId xmlns:a16="http://schemas.microsoft.com/office/drawing/2014/main" id="{F6686622-01D7-421E-B758-736F6517B71B}"/>
              </a:ext>
            </a:extLst>
          </p:cNvPr>
          <p:cNvSpPr txBox="1"/>
          <p:nvPr/>
        </p:nvSpPr>
        <p:spPr>
          <a:xfrm>
            <a:off x="4364560" y="3799533"/>
            <a:ext cx="2037545" cy="400110"/>
          </a:xfrm>
          <a:prstGeom prst="rect">
            <a:avLst/>
          </a:prstGeom>
          <a:noFill/>
        </p:spPr>
        <p:txBody>
          <a:bodyPr wrap="none" rtlCol="0">
            <a:spAutoFit/>
          </a:bodyPr>
          <a:lstStyle/>
          <a:p>
            <a:r>
              <a:rPr lang="en-US" sz="2000" b="1" dirty="0"/>
              <a:t>2) Fractured Rock</a:t>
            </a:r>
          </a:p>
        </p:txBody>
      </p:sp>
      <p:sp>
        <p:nvSpPr>
          <p:cNvPr id="33" name="TextBox 32">
            <a:extLst>
              <a:ext uri="{FF2B5EF4-FFF2-40B4-BE49-F238E27FC236}">
                <a16:creationId xmlns:a16="http://schemas.microsoft.com/office/drawing/2014/main" id="{52549AE4-5450-4B50-86B9-46344138426B}"/>
              </a:ext>
            </a:extLst>
          </p:cNvPr>
          <p:cNvSpPr txBox="1"/>
          <p:nvPr/>
        </p:nvSpPr>
        <p:spPr>
          <a:xfrm>
            <a:off x="4248614" y="3395246"/>
            <a:ext cx="920445" cy="338554"/>
          </a:xfrm>
          <a:prstGeom prst="rect">
            <a:avLst/>
          </a:prstGeom>
          <a:noFill/>
        </p:spPr>
        <p:txBody>
          <a:bodyPr wrap="none" rtlCol="0">
            <a:spAutoFit/>
          </a:bodyPr>
          <a:lstStyle/>
          <a:p>
            <a:r>
              <a:rPr lang="en-US" sz="1600" b="1" dirty="0"/>
              <a:t>alluvium</a:t>
            </a:r>
          </a:p>
        </p:txBody>
      </p:sp>
      <p:sp>
        <p:nvSpPr>
          <p:cNvPr id="34" name="TextBox 33">
            <a:extLst>
              <a:ext uri="{FF2B5EF4-FFF2-40B4-BE49-F238E27FC236}">
                <a16:creationId xmlns:a16="http://schemas.microsoft.com/office/drawing/2014/main" id="{BD04D200-FE92-4489-BF3E-723D210ADFC6}"/>
              </a:ext>
            </a:extLst>
          </p:cNvPr>
          <p:cNvSpPr txBox="1"/>
          <p:nvPr/>
        </p:nvSpPr>
        <p:spPr>
          <a:xfrm>
            <a:off x="6685910" y="3395246"/>
            <a:ext cx="2106667" cy="338554"/>
          </a:xfrm>
          <a:prstGeom prst="rect">
            <a:avLst/>
          </a:prstGeom>
          <a:noFill/>
        </p:spPr>
        <p:txBody>
          <a:bodyPr wrap="none" rtlCol="0">
            <a:spAutoFit/>
          </a:bodyPr>
          <a:lstStyle/>
          <a:p>
            <a:r>
              <a:rPr lang="en-US" sz="1600" b="1" dirty="0"/>
              <a:t>Tertiary - sediments</a:t>
            </a:r>
          </a:p>
        </p:txBody>
      </p:sp>
      <p:graphicFrame>
        <p:nvGraphicFramePr>
          <p:cNvPr id="35" name="Object 34">
            <a:extLst>
              <a:ext uri="{FF2B5EF4-FFF2-40B4-BE49-F238E27FC236}">
                <a16:creationId xmlns:a16="http://schemas.microsoft.com/office/drawing/2014/main" id="{FF99EB09-7E8E-45C7-A91C-901CE361D3C6}"/>
              </a:ext>
            </a:extLst>
          </p:cNvPr>
          <p:cNvGraphicFramePr>
            <a:graphicFrameLocks noChangeAspect="1"/>
          </p:cNvGraphicFramePr>
          <p:nvPr>
            <p:extLst>
              <p:ext uri="{D42A27DB-BD31-4B8C-83A1-F6EECF244321}">
                <p14:modId xmlns:p14="http://schemas.microsoft.com/office/powerpoint/2010/main" val="1305653537"/>
              </p:ext>
            </p:extLst>
          </p:nvPr>
        </p:nvGraphicFramePr>
        <p:xfrm>
          <a:off x="5148151" y="4875721"/>
          <a:ext cx="2537088" cy="1714039"/>
        </p:xfrm>
        <a:graphic>
          <a:graphicData uri="http://schemas.openxmlformats.org/presentationml/2006/ole">
            <mc:AlternateContent xmlns:mc="http://schemas.openxmlformats.org/markup-compatibility/2006">
              <mc:Choice xmlns:v="urn:schemas-microsoft-com:vml" Requires="v">
                <p:oleObj spid="_x0000_s2050" name="Image" r:id="rId8" imgW="8539358" imgH="5769149" progId="Photoshop.Image.4">
                  <p:embed/>
                </p:oleObj>
              </mc:Choice>
              <mc:Fallback>
                <p:oleObj name="Image" r:id="rId8" imgW="8539358" imgH="5769149" progId="Photoshop.Image.4">
                  <p:embed/>
                  <p:pic>
                    <p:nvPicPr>
                      <p:cNvPr id="35" name="Object 34">
                        <a:extLst>
                          <a:ext uri="{FF2B5EF4-FFF2-40B4-BE49-F238E27FC236}">
                            <a16:creationId xmlns:a16="http://schemas.microsoft.com/office/drawing/2014/main" id="{FF99EB09-7E8E-45C7-A91C-901CE361D3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8151" y="4875721"/>
                        <a:ext cx="2537088" cy="1714039"/>
                      </a:xfrm>
                      <a:prstGeom prst="rect">
                        <a:avLst/>
                      </a:prstGeom>
                      <a:noFill/>
                      <a:ln>
                        <a:solidFill>
                          <a:schemeClr val="tx1"/>
                        </a:solidFill>
                      </a:ln>
                      <a:effectLst/>
                    </p:spPr>
                  </p:pic>
                </p:oleObj>
              </mc:Fallback>
            </mc:AlternateContent>
          </a:graphicData>
        </a:graphic>
      </p:graphicFrame>
      <p:cxnSp>
        <p:nvCxnSpPr>
          <p:cNvPr id="36" name="Straight Arrow Connector 35">
            <a:extLst>
              <a:ext uri="{FF2B5EF4-FFF2-40B4-BE49-F238E27FC236}">
                <a16:creationId xmlns:a16="http://schemas.microsoft.com/office/drawing/2014/main" id="{3AD8E1FE-5E31-4E16-A363-661CB64BC897}"/>
              </a:ext>
            </a:extLst>
          </p:cNvPr>
          <p:cNvCxnSpPr>
            <a:stCxn id="27" idx="1"/>
          </p:cNvCxnSpPr>
          <p:nvPr/>
        </p:nvCxnSpPr>
        <p:spPr>
          <a:xfrm flipH="1">
            <a:off x="2286000" y="1927760"/>
            <a:ext cx="2178734" cy="22543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9C11DB2-1C19-43CF-8D08-430F341C9AA1}"/>
              </a:ext>
            </a:extLst>
          </p:cNvPr>
          <p:cNvCxnSpPr>
            <a:stCxn id="27" idx="1"/>
          </p:cNvCxnSpPr>
          <p:nvPr/>
        </p:nvCxnSpPr>
        <p:spPr>
          <a:xfrm flipH="1">
            <a:off x="2438400" y="1927760"/>
            <a:ext cx="2026334" cy="51064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8EE1E3F-B634-405B-A70B-2C52FCCD214E}"/>
              </a:ext>
            </a:extLst>
          </p:cNvPr>
          <p:cNvCxnSpPr/>
          <p:nvPr/>
        </p:nvCxnSpPr>
        <p:spPr>
          <a:xfrm flipH="1" flipV="1">
            <a:off x="2438400" y="3889007"/>
            <a:ext cx="2064241" cy="494105"/>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E2BF681-6C7B-49CC-9DDB-4EFA74473919}"/>
              </a:ext>
            </a:extLst>
          </p:cNvPr>
          <p:cNvCxnSpPr/>
          <p:nvPr/>
        </p:nvCxnSpPr>
        <p:spPr>
          <a:xfrm flipH="1" flipV="1">
            <a:off x="2004035" y="4609883"/>
            <a:ext cx="2486884" cy="8386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40A97E4-4157-49DA-8A42-AB1663825A97}"/>
              </a:ext>
            </a:extLst>
          </p:cNvPr>
          <p:cNvSpPr/>
          <p:nvPr/>
        </p:nvSpPr>
        <p:spPr>
          <a:xfrm rot="17786158">
            <a:off x="24935" y="2014698"/>
            <a:ext cx="1571456" cy="369332"/>
          </a:xfrm>
          <a:prstGeom prst="rect">
            <a:avLst/>
          </a:prstGeom>
        </p:spPr>
        <p:txBody>
          <a:bodyPr wrap="none">
            <a:spAutoFit/>
          </a:bodyPr>
          <a:lstStyle/>
          <a:p>
            <a:r>
              <a:rPr lang="en-US" b="1" dirty="0"/>
              <a:t>Gallatin Range</a:t>
            </a:r>
            <a:endParaRPr lang="en-US" dirty="0"/>
          </a:p>
        </p:txBody>
      </p:sp>
      <p:sp>
        <p:nvSpPr>
          <p:cNvPr id="41" name="Rectangle 40">
            <a:extLst>
              <a:ext uri="{FF2B5EF4-FFF2-40B4-BE49-F238E27FC236}">
                <a16:creationId xmlns:a16="http://schemas.microsoft.com/office/drawing/2014/main" id="{0E689C69-E4E9-4F26-8C06-C9F79ACA048C}"/>
              </a:ext>
            </a:extLst>
          </p:cNvPr>
          <p:cNvSpPr/>
          <p:nvPr/>
        </p:nvSpPr>
        <p:spPr>
          <a:xfrm rot="17138388">
            <a:off x="2922938" y="2444654"/>
            <a:ext cx="1717458" cy="369332"/>
          </a:xfrm>
          <a:prstGeom prst="rect">
            <a:avLst/>
          </a:prstGeom>
        </p:spPr>
        <p:txBody>
          <a:bodyPr wrap="none">
            <a:spAutoFit/>
          </a:bodyPr>
          <a:lstStyle/>
          <a:p>
            <a:r>
              <a:rPr lang="en-US" b="1" dirty="0"/>
              <a:t>Absaroka Range</a:t>
            </a:r>
            <a:endParaRPr lang="en-US" dirty="0"/>
          </a:p>
        </p:txBody>
      </p:sp>
    </p:spTree>
    <p:extLst>
      <p:ext uri="{BB962C8B-B14F-4D97-AF65-F5344CB8AC3E}">
        <p14:creationId xmlns:p14="http://schemas.microsoft.com/office/powerpoint/2010/main" val="14772458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521E26-A5E3-4173-9168-01EF10412B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191000" cy="6858000"/>
          </a:xfrm>
          <a:prstGeom prst="rect">
            <a:avLst/>
          </a:prstGeom>
        </p:spPr>
      </p:pic>
      <p:sp>
        <p:nvSpPr>
          <p:cNvPr id="14" name="Rectangle 13">
            <a:extLst>
              <a:ext uri="{FF2B5EF4-FFF2-40B4-BE49-F238E27FC236}">
                <a16:creationId xmlns:a16="http://schemas.microsoft.com/office/drawing/2014/main" id="{F68545BA-3637-4637-8C20-511CA8D4A69E}"/>
              </a:ext>
            </a:extLst>
          </p:cNvPr>
          <p:cNvSpPr/>
          <p:nvPr/>
        </p:nvSpPr>
        <p:spPr>
          <a:xfrm>
            <a:off x="6535036" y="205673"/>
            <a:ext cx="3071675" cy="523220"/>
          </a:xfrm>
          <a:prstGeom prst="rect">
            <a:avLst/>
          </a:prstGeom>
        </p:spPr>
        <p:txBody>
          <a:bodyPr wrap="none">
            <a:spAutoFit/>
          </a:bodyPr>
          <a:lstStyle/>
          <a:p>
            <a:pPr algn="ctr"/>
            <a:r>
              <a:rPr lang="en-US" sz="2800" b="1" dirty="0"/>
              <a:t>Glacial Geology</a:t>
            </a:r>
            <a:endParaRPr lang="en-US" sz="2800" dirty="0"/>
          </a:p>
        </p:txBody>
      </p:sp>
      <p:grpSp>
        <p:nvGrpSpPr>
          <p:cNvPr id="18" name="Group 17">
            <a:extLst>
              <a:ext uri="{FF2B5EF4-FFF2-40B4-BE49-F238E27FC236}">
                <a16:creationId xmlns:a16="http://schemas.microsoft.com/office/drawing/2014/main" id="{4D43D830-E0EB-44CC-A47E-6368B21BA4DF}"/>
              </a:ext>
            </a:extLst>
          </p:cNvPr>
          <p:cNvGrpSpPr/>
          <p:nvPr/>
        </p:nvGrpSpPr>
        <p:grpSpPr>
          <a:xfrm>
            <a:off x="4419600" y="1269882"/>
            <a:ext cx="3076305" cy="228630"/>
            <a:chOff x="4500563" y="1670050"/>
            <a:chExt cx="3076305" cy="228630"/>
          </a:xfrm>
        </p:grpSpPr>
        <p:sp>
          <p:nvSpPr>
            <p:cNvPr id="19" name="Rectangle 27">
              <a:extLst>
                <a:ext uri="{FF2B5EF4-FFF2-40B4-BE49-F238E27FC236}">
                  <a16:creationId xmlns:a16="http://schemas.microsoft.com/office/drawing/2014/main" id="{13838887-1D89-4DC9-9C64-A46800949619}"/>
                </a:ext>
              </a:extLst>
            </p:cNvPr>
            <p:cNvSpPr>
              <a:spLocks noChangeArrowheads="1"/>
            </p:cNvSpPr>
            <p:nvPr/>
          </p:nvSpPr>
          <p:spPr bwMode="auto">
            <a:xfrm>
              <a:off x="5024438" y="1698625"/>
              <a:ext cx="255243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effectLst/>
                  <a:latin typeface="Arial" panose="020B0604020202020204" pitchFamily="34" charset="0"/>
                </a:rPr>
                <a:t>Quaternary Basin Fill and Alluvium</a:t>
              </a:r>
              <a:endParaRPr kumimoji="0" lang="en-US" altLang="en-US" sz="1800" b="0" i="0" u="none" strike="noStrike" cap="none" normalizeH="0" baseline="0" dirty="0">
                <a:ln>
                  <a:noFill/>
                </a:ln>
                <a:effectLst/>
                <a:latin typeface="Arial" panose="020B0604020202020204" pitchFamily="34" charset="0"/>
              </a:endParaRPr>
            </a:p>
          </p:txBody>
        </p:sp>
        <p:sp>
          <p:nvSpPr>
            <p:cNvPr id="20" name="Rectangle 28">
              <a:extLst>
                <a:ext uri="{FF2B5EF4-FFF2-40B4-BE49-F238E27FC236}">
                  <a16:creationId xmlns:a16="http://schemas.microsoft.com/office/drawing/2014/main" id="{A23024D9-34FE-4E3E-B760-0EB6F33F91A9}"/>
                </a:ext>
              </a:extLst>
            </p:cNvPr>
            <p:cNvSpPr>
              <a:spLocks noChangeArrowheads="1"/>
            </p:cNvSpPr>
            <p:nvPr/>
          </p:nvSpPr>
          <p:spPr bwMode="auto">
            <a:xfrm>
              <a:off x="4500563" y="1670050"/>
              <a:ext cx="446088" cy="222250"/>
            </a:xfrm>
            <a:prstGeom prst="rect">
              <a:avLst/>
            </a:prstGeom>
            <a:solidFill>
              <a:srgbClr val="FAF373"/>
            </a:solidFill>
            <a:ln w="15875">
              <a:solidFill>
                <a:schemeClr val="tx1">
                  <a:lumMod val="65000"/>
                  <a:lumOff val="35000"/>
                </a:schemeClr>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EAFDA5D2-0CF5-482E-B077-C2C7B9C73977}"/>
              </a:ext>
            </a:extLst>
          </p:cNvPr>
          <p:cNvGrpSpPr/>
          <p:nvPr/>
        </p:nvGrpSpPr>
        <p:grpSpPr>
          <a:xfrm>
            <a:off x="1120316" y="2343964"/>
            <a:ext cx="1297569" cy="2650066"/>
            <a:chOff x="1120316" y="2343964"/>
            <a:chExt cx="1297569" cy="2650066"/>
          </a:xfrm>
        </p:grpSpPr>
        <p:sp>
          <p:nvSpPr>
            <p:cNvPr id="22" name="Freeform 6">
              <a:extLst>
                <a:ext uri="{FF2B5EF4-FFF2-40B4-BE49-F238E27FC236}">
                  <a16:creationId xmlns:a16="http://schemas.microsoft.com/office/drawing/2014/main" id="{029175D2-7E75-4528-AE14-111718074164}"/>
                </a:ext>
              </a:extLst>
            </p:cNvPr>
            <p:cNvSpPr/>
            <p:nvPr/>
          </p:nvSpPr>
          <p:spPr>
            <a:xfrm>
              <a:off x="1732085" y="2343964"/>
              <a:ext cx="685800" cy="469576"/>
            </a:xfrm>
            <a:custGeom>
              <a:avLst/>
              <a:gdLst>
                <a:gd name="connsiteX0" fmla="*/ 0 w 712177"/>
                <a:gd name="connsiteY0" fmla="*/ 232896 h 399950"/>
                <a:gd name="connsiteX1" fmla="*/ 298938 w 712177"/>
                <a:gd name="connsiteY1" fmla="*/ 13088 h 399950"/>
                <a:gd name="connsiteX2" fmla="*/ 633046 w 712177"/>
                <a:gd name="connsiteY2" fmla="*/ 65842 h 399950"/>
                <a:gd name="connsiteX3" fmla="*/ 712177 w 712177"/>
                <a:gd name="connsiteY3" fmla="*/ 399950 h 399950"/>
                <a:gd name="connsiteX0" fmla="*/ 0 w 685800"/>
                <a:gd name="connsiteY0" fmla="*/ 232896 h 479081"/>
                <a:gd name="connsiteX1" fmla="*/ 298938 w 685800"/>
                <a:gd name="connsiteY1" fmla="*/ 13088 h 479081"/>
                <a:gd name="connsiteX2" fmla="*/ 633046 w 685800"/>
                <a:gd name="connsiteY2" fmla="*/ 65842 h 479081"/>
                <a:gd name="connsiteX3" fmla="*/ 685800 w 685800"/>
                <a:gd name="connsiteY3" fmla="*/ 479081 h 479081"/>
                <a:gd name="connsiteX0" fmla="*/ 0 w 685800"/>
                <a:gd name="connsiteY0" fmla="*/ 223391 h 469576"/>
                <a:gd name="connsiteX1" fmla="*/ 298938 w 685800"/>
                <a:gd name="connsiteY1" fmla="*/ 3583 h 469576"/>
                <a:gd name="connsiteX2" fmla="*/ 633046 w 685800"/>
                <a:gd name="connsiteY2" fmla="*/ 109091 h 469576"/>
                <a:gd name="connsiteX3" fmla="*/ 685800 w 685800"/>
                <a:gd name="connsiteY3" fmla="*/ 469576 h 469576"/>
              </a:gdLst>
              <a:ahLst/>
              <a:cxnLst>
                <a:cxn ang="0">
                  <a:pos x="connsiteX0" y="connsiteY0"/>
                </a:cxn>
                <a:cxn ang="0">
                  <a:pos x="connsiteX1" y="connsiteY1"/>
                </a:cxn>
                <a:cxn ang="0">
                  <a:pos x="connsiteX2" y="connsiteY2"/>
                </a:cxn>
                <a:cxn ang="0">
                  <a:pos x="connsiteX3" y="connsiteY3"/>
                </a:cxn>
              </a:cxnLst>
              <a:rect l="l" t="t" r="r" b="b"/>
              <a:pathLst>
                <a:path w="685800" h="469576">
                  <a:moveTo>
                    <a:pt x="0" y="223391"/>
                  </a:moveTo>
                  <a:cubicBezTo>
                    <a:pt x="96715" y="127408"/>
                    <a:pt x="193430" y="22633"/>
                    <a:pt x="298938" y="3583"/>
                  </a:cubicBezTo>
                  <a:cubicBezTo>
                    <a:pt x="404446" y="-15467"/>
                    <a:pt x="564173" y="44614"/>
                    <a:pt x="633046" y="109091"/>
                  </a:cubicBezTo>
                  <a:cubicBezTo>
                    <a:pt x="701919" y="173568"/>
                    <a:pt x="680671" y="334760"/>
                    <a:pt x="685800" y="469576"/>
                  </a:cubicBezTo>
                </a:path>
              </a:pathLst>
            </a:custGeom>
            <a:noFill/>
            <a:ln w="349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35">
              <a:extLst>
                <a:ext uri="{FF2B5EF4-FFF2-40B4-BE49-F238E27FC236}">
                  <a16:creationId xmlns:a16="http://schemas.microsoft.com/office/drawing/2014/main" id="{641937DC-A644-4354-8623-BDCC0120359E}"/>
                </a:ext>
              </a:extLst>
            </p:cNvPr>
            <p:cNvSpPr/>
            <p:nvPr/>
          </p:nvSpPr>
          <p:spPr>
            <a:xfrm>
              <a:off x="1145746" y="2716823"/>
              <a:ext cx="788562" cy="2277207"/>
            </a:xfrm>
            <a:custGeom>
              <a:avLst/>
              <a:gdLst>
                <a:gd name="connsiteX0" fmla="*/ 486742 w 785681"/>
                <a:gd name="connsiteY0" fmla="*/ 2180492 h 2180492"/>
                <a:gd name="connsiteX1" fmla="*/ 82296 w 785681"/>
                <a:gd name="connsiteY1" fmla="*/ 1371600 h 2180492"/>
                <a:gd name="connsiteX2" fmla="*/ 64711 w 785681"/>
                <a:gd name="connsiteY2" fmla="*/ 923192 h 2180492"/>
                <a:gd name="connsiteX3" fmla="*/ 785681 w 785681"/>
                <a:gd name="connsiteY3" fmla="*/ 0 h 2180492"/>
                <a:gd name="connsiteX4" fmla="*/ 785681 w 785681"/>
                <a:gd name="connsiteY4" fmla="*/ 0 h 2180492"/>
                <a:gd name="connsiteX0" fmla="*/ 498957 w 797896"/>
                <a:gd name="connsiteY0" fmla="*/ 2180492 h 2180492"/>
                <a:gd name="connsiteX1" fmla="*/ 68134 w 797896"/>
                <a:gd name="connsiteY1" fmla="*/ 1450731 h 2180492"/>
                <a:gd name="connsiteX2" fmla="*/ 76926 w 797896"/>
                <a:gd name="connsiteY2" fmla="*/ 923192 h 2180492"/>
                <a:gd name="connsiteX3" fmla="*/ 797896 w 797896"/>
                <a:gd name="connsiteY3" fmla="*/ 0 h 2180492"/>
                <a:gd name="connsiteX4" fmla="*/ 797896 w 797896"/>
                <a:gd name="connsiteY4" fmla="*/ 0 h 2180492"/>
                <a:gd name="connsiteX0" fmla="*/ 488525 w 787464"/>
                <a:gd name="connsiteY0" fmla="*/ 2180492 h 2180492"/>
                <a:gd name="connsiteX1" fmla="*/ 57702 w 787464"/>
                <a:gd name="connsiteY1" fmla="*/ 1450731 h 2180492"/>
                <a:gd name="connsiteX2" fmla="*/ 84078 w 787464"/>
                <a:gd name="connsiteY2" fmla="*/ 861646 h 2180492"/>
                <a:gd name="connsiteX3" fmla="*/ 787464 w 787464"/>
                <a:gd name="connsiteY3" fmla="*/ 0 h 2180492"/>
                <a:gd name="connsiteX4" fmla="*/ 787464 w 787464"/>
                <a:gd name="connsiteY4" fmla="*/ 0 h 2180492"/>
                <a:gd name="connsiteX0" fmla="*/ 507208 w 788562"/>
                <a:gd name="connsiteY0" fmla="*/ 2277207 h 2277207"/>
                <a:gd name="connsiteX1" fmla="*/ 58800 w 788562"/>
                <a:gd name="connsiteY1" fmla="*/ 1450731 h 2277207"/>
                <a:gd name="connsiteX2" fmla="*/ 85176 w 788562"/>
                <a:gd name="connsiteY2" fmla="*/ 861646 h 2277207"/>
                <a:gd name="connsiteX3" fmla="*/ 788562 w 788562"/>
                <a:gd name="connsiteY3" fmla="*/ 0 h 2277207"/>
                <a:gd name="connsiteX4" fmla="*/ 788562 w 788562"/>
                <a:gd name="connsiteY4" fmla="*/ 0 h 227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562" h="2277207">
                  <a:moveTo>
                    <a:pt x="507208" y="2277207"/>
                  </a:moveTo>
                  <a:cubicBezTo>
                    <a:pt x="340154" y="1977536"/>
                    <a:pt x="129139" y="1686658"/>
                    <a:pt x="58800" y="1450731"/>
                  </a:cubicBezTo>
                  <a:cubicBezTo>
                    <a:pt x="-11539" y="1214804"/>
                    <a:pt x="-36451" y="1103435"/>
                    <a:pt x="85176" y="861646"/>
                  </a:cubicBezTo>
                  <a:cubicBezTo>
                    <a:pt x="206803" y="619858"/>
                    <a:pt x="671331" y="143608"/>
                    <a:pt x="788562" y="0"/>
                  </a:cubicBezTo>
                  <a:lnTo>
                    <a:pt x="788562" y="0"/>
                  </a:lnTo>
                </a:path>
              </a:pathLst>
            </a:custGeom>
            <a:noFill/>
            <a:ln w="4445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66935F1-1A58-4819-9382-4E37FB9BF434}"/>
                </a:ext>
              </a:extLst>
            </p:cNvPr>
            <p:cNvSpPr txBox="1"/>
            <p:nvPr/>
          </p:nvSpPr>
          <p:spPr>
            <a:xfrm rot="18330809">
              <a:off x="760025" y="3087745"/>
              <a:ext cx="1305357" cy="584775"/>
            </a:xfrm>
            <a:prstGeom prst="rect">
              <a:avLst/>
            </a:prstGeom>
            <a:noFill/>
          </p:spPr>
          <p:txBody>
            <a:bodyPr wrap="none" rtlCol="0">
              <a:spAutoFit/>
            </a:bodyPr>
            <a:lstStyle/>
            <a:p>
              <a:r>
                <a:rPr lang="en-US" sz="1600" b="1" dirty="0"/>
                <a:t>Yellowstone</a:t>
              </a:r>
            </a:p>
            <a:p>
              <a:r>
                <a:rPr lang="en-US" sz="1600" b="1" dirty="0"/>
                <a:t>outlet glacier</a:t>
              </a:r>
            </a:p>
          </p:txBody>
        </p:sp>
      </p:grpSp>
      <p:pic>
        <p:nvPicPr>
          <p:cNvPr id="26" name="Picture 25">
            <a:extLst>
              <a:ext uri="{FF2B5EF4-FFF2-40B4-BE49-F238E27FC236}">
                <a16:creationId xmlns:a16="http://schemas.microsoft.com/office/drawing/2014/main" id="{8D9BB4BB-4098-4DE1-9BB1-4C233DDE5BF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03"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29FDCFC8-2940-4F52-9CB7-36561020B184}"/>
              </a:ext>
            </a:extLst>
          </p:cNvPr>
          <p:cNvGrpSpPr/>
          <p:nvPr/>
        </p:nvGrpSpPr>
        <p:grpSpPr>
          <a:xfrm>
            <a:off x="6000967" y="1129578"/>
            <a:ext cx="3993718" cy="2862150"/>
            <a:chOff x="4671307" y="3098015"/>
            <a:chExt cx="3993718" cy="2862150"/>
          </a:xfrm>
        </p:grpSpPr>
        <p:pic>
          <p:nvPicPr>
            <p:cNvPr id="28" name="Picture 7">
              <a:extLst>
                <a:ext uri="{FF2B5EF4-FFF2-40B4-BE49-F238E27FC236}">
                  <a16:creationId xmlns:a16="http://schemas.microsoft.com/office/drawing/2014/main" id="{A5D02809-CF0E-4CA0-81A0-FEEEAC35D4E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1307" y="3098015"/>
              <a:ext cx="3993718" cy="28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8">
              <a:extLst>
                <a:ext uri="{FF2B5EF4-FFF2-40B4-BE49-F238E27FC236}">
                  <a16:creationId xmlns:a16="http://schemas.microsoft.com/office/drawing/2014/main" id="{76112E27-3B5F-412F-8D71-EB85E8E4372A}"/>
                </a:ext>
              </a:extLst>
            </p:cNvPr>
            <p:cNvSpPr txBox="1">
              <a:spLocks noChangeArrowheads="1"/>
            </p:cNvSpPr>
            <p:nvPr/>
          </p:nvSpPr>
          <p:spPr bwMode="auto">
            <a:xfrm>
              <a:off x="5549936" y="4388244"/>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Glacier</a:t>
              </a:r>
            </a:p>
          </p:txBody>
        </p:sp>
        <p:sp>
          <p:nvSpPr>
            <p:cNvPr id="30" name="Text Box 9">
              <a:extLst>
                <a:ext uri="{FF2B5EF4-FFF2-40B4-BE49-F238E27FC236}">
                  <a16:creationId xmlns:a16="http://schemas.microsoft.com/office/drawing/2014/main" id="{552D64DE-DE44-4F7E-A462-3D1184A19E57}"/>
                </a:ext>
              </a:extLst>
            </p:cNvPr>
            <p:cNvSpPr txBox="1">
              <a:spLocks noChangeArrowheads="1"/>
            </p:cNvSpPr>
            <p:nvPr/>
          </p:nvSpPr>
          <p:spPr bwMode="auto">
            <a:xfrm>
              <a:off x="6641271" y="4724520"/>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Till</a:t>
              </a:r>
            </a:p>
          </p:txBody>
        </p:sp>
        <p:sp>
          <p:nvSpPr>
            <p:cNvPr id="31" name="Text Box 10">
              <a:extLst>
                <a:ext uri="{FF2B5EF4-FFF2-40B4-BE49-F238E27FC236}">
                  <a16:creationId xmlns:a16="http://schemas.microsoft.com/office/drawing/2014/main" id="{BCE59FDB-5557-43E8-A849-02C55CBD9972}"/>
                </a:ext>
              </a:extLst>
            </p:cNvPr>
            <p:cNvSpPr txBox="1">
              <a:spLocks noChangeArrowheads="1"/>
            </p:cNvSpPr>
            <p:nvPr/>
          </p:nvSpPr>
          <p:spPr bwMode="auto">
            <a:xfrm>
              <a:off x="7315200" y="5032058"/>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Outwash</a:t>
              </a:r>
            </a:p>
          </p:txBody>
        </p:sp>
      </p:grpSp>
      <p:grpSp>
        <p:nvGrpSpPr>
          <p:cNvPr id="32" name="Group 31">
            <a:extLst>
              <a:ext uri="{FF2B5EF4-FFF2-40B4-BE49-F238E27FC236}">
                <a16:creationId xmlns:a16="http://schemas.microsoft.com/office/drawing/2014/main" id="{853CD83A-594C-432F-B291-0B0CCA4BE03D}"/>
              </a:ext>
            </a:extLst>
          </p:cNvPr>
          <p:cNvGrpSpPr/>
          <p:nvPr/>
        </p:nvGrpSpPr>
        <p:grpSpPr>
          <a:xfrm>
            <a:off x="6008736" y="4160607"/>
            <a:ext cx="4124276" cy="2544993"/>
            <a:chOff x="4544787" y="4167200"/>
            <a:chExt cx="3668056" cy="2327919"/>
          </a:xfrm>
        </p:grpSpPr>
        <p:pic>
          <p:nvPicPr>
            <p:cNvPr id="33" name="Picture 32">
              <a:extLst>
                <a:ext uri="{FF2B5EF4-FFF2-40B4-BE49-F238E27FC236}">
                  <a16:creationId xmlns:a16="http://schemas.microsoft.com/office/drawing/2014/main" id="{2DFE817C-3FDC-43FB-8D53-F1E9938F3D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544787" y="4167200"/>
              <a:ext cx="3668056" cy="2327919"/>
            </a:xfrm>
            <a:prstGeom prst="rect">
              <a:avLst/>
            </a:prstGeom>
            <a:ln>
              <a:solidFill>
                <a:schemeClr val="tx1"/>
              </a:solidFill>
            </a:ln>
          </p:spPr>
        </p:pic>
        <p:sp>
          <p:nvSpPr>
            <p:cNvPr id="34" name="TextBox 33">
              <a:extLst>
                <a:ext uri="{FF2B5EF4-FFF2-40B4-BE49-F238E27FC236}">
                  <a16:creationId xmlns:a16="http://schemas.microsoft.com/office/drawing/2014/main" id="{E48067A2-B7D3-428B-B336-033C0704D071}"/>
                </a:ext>
              </a:extLst>
            </p:cNvPr>
            <p:cNvSpPr txBox="1"/>
            <p:nvPr/>
          </p:nvSpPr>
          <p:spPr>
            <a:xfrm>
              <a:off x="6045166" y="5187947"/>
              <a:ext cx="466794"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Till</a:t>
              </a:r>
            </a:p>
          </p:txBody>
        </p:sp>
        <p:sp>
          <p:nvSpPr>
            <p:cNvPr id="35" name="TextBox 34">
              <a:extLst>
                <a:ext uri="{FF2B5EF4-FFF2-40B4-BE49-F238E27FC236}">
                  <a16:creationId xmlns:a16="http://schemas.microsoft.com/office/drawing/2014/main" id="{6D176D63-88D7-41F8-9AF5-3EC42D292ED8}"/>
                </a:ext>
              </a:extLst>
            </p:cNvPr>
            <p:cNvSpPr txBox="1"/>
            <p:nvPr/>
          </p:nvSpPr>
          <p:spPr>
            <a:xfrm>
              <a:off x="6314159" y="5793750"/>
              <a:ext cx="1041375"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Outwash</a:t>
              </a:r>
            </a:p>
          </p:txBody>
        </p:sp>
      </p:grpSp>
      <p:sp>
        <p:nvSpPr>
          <p:cNvPr id="36" name="Rectangle 35">
            <a:extLst>
              <a:ext uri="{FF2B5EF4-FFF2-40B4-BE49-F238E27FC236}">
                <a16:creationId xmlns:a16="http://schemas.microsoft.com/office/drawing/2014/main" id="{61931582-8B8C-4838-9A34-B00061BBA3AA}"/>
              </a:ext>
            </a:extLst>
          </p:cNvPr>
          <p:cNvSpPr/>
          <p:nvPr/>
        </p:nvSpPr>
        <p:spPr>
          <a:xfrm>
            <a:off x="1615087" y="2133600"/>
            <a:ext cx="914400" cy="922108"/>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C971D32-420F-4851-8F35-54AE634DF9D6}"/>
              </a:ext>
            </a:extLst>
          </p:cNvPr>
          <p:cNvSpPr/>
          <p:nvPr/>
        </p:nvSpPr>
        <p:spPr>
          <a:xfrm rot="17786158">
            <a:off x="24935" y="2014698"/>
            <a:ext cx="1571456" cy="369332"/>
          </a:xfrm>
          <a:prstGeom prst="rect">
            <a:avLst/>
          </a:prstGeom>
        </p:spPr>
        <p:txBody>
          <a:bodyPr wrap="none">
            <a:spAutoFit/>
          </a:bodyPr>
          <a:lstStyle/>
          <a:p>
            <a:r>
              <a:rPr lang="en-US" b="1" dirty="0"/>
              <a:t>Gallatin Range</a:t>
            </a:r>
            <a:endParaRPr lang="en-US" dirty="0"/>
          </a:p>
        </p:txBody>
      </p:sp>
      <p:sp>
        <p:nvSpPr>
          <p:cNvPr id="38" name="Rectangle 37">
            <a:extLst>
              <a:ext uri="{FF2B5EF4-FFF2-40B4-BE49-F238E27FC236}">
                <a16:creationId xmlns:a16="http://schemas.microsoft.com/office/drawing/2014/main" id="{5E5D3EE8-DCBD-4804-80F2-B058B311F5B2}"/>
              </a:ext>
            </a:extLst>
          </p:cNvPr>
          <p:cNvSpPr/>
          <p:nvPr/>
        </p:nvSpPr>
        <p:spPr>
          <a:xfrm rot="17138388">
            <a:off x="2922938" y="2444654"/>
            <a:ext cx="1717458" cy="369332"/>
          </a:xfrm>
          <a:prstGeom prst="rect">
            <a:avLst/>
          </a:prstGeom>
        </p:spPr>
        <p:txBody>
          <a:bodyPr wrap="none">
            <a:spAutoFit/>
          </a:bodyPr>
          <a:lstStyle/>
          <a:p>
            <a:r>
              <a:rPr lang="en-US" b="1" dirty="0"/>
              <a:t>Absaroka Range</a:t>
            </a:r>
            <a:endParaRPr lang="en-US" dirty="0"/>
          </a:p>
        </p:txBody>
      </p:sp>
    </p:spTree>
    <p:extLst>
      <p:ext uri="{BB962C8B-B14F-4D97-AF65-F5344CB8AC3E}">
        <p14:creationId xmlns:p14="http://schemas.microsoft.com/office/powerpoint/2010/main" val="300107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6E035-5442-40BC-A8F3-B123B91B97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038" y="1231655"/>
            <a:ext cx="5303520" cy="5303520"/>
          </a:xfrm>
          <a:prstGeom prst="rect">
            <a:avLst/>
          </a:prstGeom>
          <a:ln>
            <a:solidFill>
              <a:schemeClr val="tx1"/>
            </a:solidFill>
          </a:ln>
        </p:spPr>
      </p:pic>
      <p:sp>
        <p:nvSpPr>
          <p:cNvPr id="3" name="TextBox 2">
            <a:extLst>
              <a:ext uri="{FF2B5EF4-FFF2-40B4-BE49-F238E27FC236}">
                <a16:creationId xmlns:a16="http://schemas.microsoft.com/office/drawing/2014/main" id="{1147EEC7-92F6-4A12-BA3B-FF6CD91ED79E}"/>
              </a:ext>
            </a:extLst>
          </p:cNvPr>
          <p:cNvSpPr txBox="1"/>
          <p:nvPr/>
        </p:nvSpPr>
        <p:spPr>
          <a:xfrm>
            <a:off x="1425881" y="6514370"/>
            <a:ext cx="2016771" cy="307777"/>
          </a:xfrm>
          <a:prstGeom prst="rect">
            <a:avLst/>
          </a:prstGeom>
          <a:noFill/>
        </p:spPr>
        <p:txBody>
          <a:bodyPr wrap="none" rtlCol="0">
            <a:spAutoFit/>
          </a:bodyPr>
          <a:lstStyle/>
          <a:p>
            <a:r>
              <a:rPr lang="en-US" sz="1400" b="1" dirty="0">
                <a:solidFill>
                  <a:schemeClr val="bg1"/>
                </a:solidFill>
              </a:rPr>
              <a:t>(Lopez and Reiten, 2003)</a:t>
            </a:r>
          </a:p>
        </p:txBody>
      </p:sp>
      <p:sp>
        <p:nvSpPr>
          <p:cNvPr id="4" name="TextBox 3">
            <a:extLst>
              <a:ext uri="{FF2B5EF4-FFF2-40B4-BE49-F238E27FC236}">
                <a16:creationId xmlns:a16="http://schemas.microsoft.com/office/drawing/2014/main" id="{D0A0C577-6569-4292-A699-A5D2C61B9D54}"/>
              </a:ext>
            </a:extLst>
          </p:cNvPr>
          <p:cNvSpPr txBox="1"/>
          <p:nvPr/>
        </p:nvSpPr>
        <p:spPr>
          <a:xfrm rot="521065">
            <a:off x="217299" y="2159712"/>
            <a:ext cx="1111202" cy="276999"/>
          </a:xfrm>
          <a:prstGeom prst="rect">
            <a:avLst/>
          </a:prstGeom>
          <a:noFill/>
        </p:spPr>
        <p:txBody>
          <a:bodyPr wrap="none" rtlCol="0">
            <a:spAutoFit/>
          </a:bodyPr>
          <a:lstStyle/>
          <a:p>
            <a:r>
              <a:rPr lang="en-US" sz="1200" b="1" i="1" dirty="0" err="1">
                <a:effectLst>
                  <a:outerShdw blurRad="38100" dist="38100" dir="2700000" algn="tl">
                    <a:srgbClr val="000000">
                      <a:alpha val="43137"/>
                    </a:srgbClr>
                  </a:outerShdw>
                </a:effectLst>
              </a:rPr>
              <a:t>Eightmile</a:t>
            </a:r>
            <a:r>
              <a:rPr lang="en-US" sz="1200" b="1" i="1" dirty="0">
                <a:effectLst>
                  <a:outerShdw blurRad="38100" dist="38100" dir="2700000" algn="tl">
                    <a:srgbClr val="000000">
                      <a:alpha val="43137"/>
                    </a:srgbClr>
                  </a:outerShdw>
                </a:effectLst>
              </a:rPr>
              <a:t> </a:t>
            </a:r>
            <a:r>
              <a:rPr lang="en-US" sz="1200" b="1" i="1" dirty="0" err="1">
                <a:effectLst>
                  <a:outerShdw blurRad="38100" dist="38100" dir="2700000" algn="tl">
                    <a:srgbClr val="000000">
                      <a:alpha val="43137"/>
                    </a:srgbClr>
                  </a:outerShdw>
                </a:effectLst>
              </a:rPr>
              <a:t>Ck</a:t>
            </a:r>
            <a:endParaRPr lang="en-US" sz="1200" b="1" i="1"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BE6944A3-C86C-4D45-909E-1501BCFD384A}"/>
              </a:ext>
            </a:extLst>
          </p:cNvPr>
          <p:cNvSpPr txBox="1"/>
          <p:nvPr/>
        </p:nvSpPr>
        <p:spPr>
          <a:xfrm rot="3362687">
            <a:off x="4387752" y="5848556"/>
            <a:ext cx="686406" cy="276999"/>
          </a:xfrm>
          <a:prstGeom prst="rect">
            <a:avLst/>
          </a:prstGeom>
          <a:noFill/>
        </p:spPr>
        <p:txBody>
          <a:bodyPr wrap="none" rtlCol="0">
            <a:spAutoFit/>
          </a:bodyPr>
          <a:lstStyle/>
          <a:p>
            <a:r>
              <a:rPr lang="en-US" sz="1200" b="1" i="1" dirty="0">
                <a:effectLst>
                  <a:outerShdw blurRad="38100" dist="38100" dir="2700000" algn="tl">
                    <a:srgbClr val="000000">
                      <a:alpha val="43137"/>
                    </a:srgbClr>
                  </a:outerShdw>
                </a:effectLst>
              </a:rPr>
              <a:t>Mill </a:t>
            </a:r>
            <a:r>
              <a:rPr lang="en-US" sz="1200" b="1" i="1" dirty="0" err="1">
                <a:effectLst>
                  <a:outerShdw blurRad="38100" dist="38100" dir="2700000" algn="tl">
                    <a:srgbClr val="000000">
                      <a:alpha val="43137"/>
                    </a:srgbClr>
                  </a:outerShdw>
                </a:effectLst>
              </a:rPr>
              <a:t>Ck</a:t>
            </a:r>
            <a:endParaRPr lang="en-US" sz="1200" b="1" i="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76488FC-373A-4FD2-90CC-9E9518C3858A}"/>
              </a:ext>
            </a:extLst>
          </p:cNvPr>
          <p:cNvSpPr txBox="1"/>
          <p:nvPr/>
        </p:nvSpPr>
        <p:spPr>
          <a:xfrm rot="17481973">
            <a:off x="582565" y="5734753"/>
            <a:ext cx="1313180" cy="276999"/>
          </a:xfrm>
          <a:prstGeom prst="rect">
            <a:avLst/>
          </a:prstGeom>
          <a:noFill/>
        </p:spPr>
        <p:txBody>
          <a:bodyPr wrap="none" rtlCol="0">
            <a:spAutoFit/>
          </a:bodyPr>
          <a:lstStyle/>
          <a:p>
            <a:r>
              <a:rPr lang="en-US" sz="1200" b="1" i="1" dirty="0">
                <a:solidFill>
                  <a:schemeClr val="bg1"/>
                </a:solidFill>
                <a:effectLst>
                  <a:outerShdw blurRad="38100" dist="38100" dir="2700000" algn="tl">
                    <a:srgbClr val="000000">
                      <a:alpha val="43137"/>
                    </a:srgbClr>
                  </a:outerShdw>
                </a:effectLst>
              </a:rPr>
              <a:t>Yellowstone River</a:t>
            </a:r>
          </a:p>
        </p:txBody>
      </p:sp>
      <p:sp>
        <p:nvSpPr>
          <p:cNvPr id="7" name="TextBox 6">
            <a:extLst>
              <a:ext uri="{FF2B5EF4-FFF2-40B4-BE49-F238E27FC236}">
                <a16:creationId xmlns:a16="http://schemas.microsoft.com/office/drawing/2014/main" id="{682EEF08-943E-4902-AE2F-489986EAE021}"/>
              </a:ext>
            </a:extLst>
          </p:cNvPr>
          <p:cNvSpPr txBox="1"/>
          <p:nvPr/>
        </p:nvSpPr>
        <p:spPr>
          <a:xfrm>
            <a:off x="870960" y="823507"/>
            <a:ext cx="3646576" cy="369332"/>
          </a:xfrm>
          <a:prstGeom prst="rect">
            <a:avLst/>
          </a:prstGeom>
          <a:noFill/>
        </p:spPr>
        <p:txBody>
          <a:bodyPr wrap="none" rtlCol="0">
            <a:spAutoFit/>
          </a:bodyPr>
          <a:lstStyle/>
          <a:p>
            <a:r>
              <a:rPr lang="en-US" b="1" dirty="0" err="1"/>
              <a:t>Eightmile</a:t>
            </a:r>
            <a:r>
              <a:rPr lang="en-US" b="1" dirty="0"/>
              <a:t> moraine and outwash fan </a:t>
            </a:r>
          </a:p>
        </p:txBody>
      </p:sp>
      <p:sp>
        <p:nvSpPr>
          <p:cNvPr id="8" name="TextBox 7">
            <a:extLst>
              <a:ext uri="{FF2B5EF4-FFF2-40B4-BE49-F238E27FC236}">
                <a16:creationId xmlns:a16="http://schemas.microsoft.com/office/drawing/2014/main" id="{ACFDB5E9-1B4B-4884-8FD3-DDF43F871BF4}"/>
              </a:ext>
            </a:extLst>
          </p:cNvPr>
          <p:cNvSpPr txBox="1"/>
          <p:nvPr/>
        </p:nvSpPr>
        <p:spPr>
          <a:xfrm>
            <a:off x="301386" y="1265198"/>
            <a:ext cx="2106667" cy="369332"/>
          </a:xfrm>
          <a:prstGeom prst="rect">
            <a:avLst/>
          </a:prstGeom>
          <a:noFill/>
        </p:spPr>
        <p:txBody>
          <a:bodyPr wrap="none" rtlCol="0">
            <a:spAutoFit/>
          </a:bodyPr>
          <a:lstStyle/>
          <a:p>
            <a:r>
              <a:rPr lang="en-US" b="1" dirty="0">
                <a:effectLst>
                  <a:outerShdw blurRad="38100" dist="38100" dir="2700000" algn="tl">
                    <a:srgbClr val="000000">
                      <a:alpha val="43137"/>
                    </a:srgbClr>
                  </a:outerShdw>
                </a:effectLst>
              </a:rPr>
              <a:t>Mapped till (</a:t>
            </a:r>
            <a:r>
              <a:rPr lang="en-US" b="1" dirty="0" err="1">
                <a:effectLst>
                  <a:outerShdw blurRad="38100" dist="38100" dir="2700000" algn="tl">
                    <a:srgbClr val="000000">
                      <a:alpha val="43137"/>
                    </a:srgbClr>
                  </a:outerShdw>
                </a:effectLst>
              </a:rPr>
              <a:t>Qgt</a:t>
            </a:r>
            <a:r>
              <a:rPr lang="en-US" b="1" dirty="0">
                <a:effectLst>
                  <a:outerShdw blurRad="38100" dist="38100" dir="2700000" algn="tl">
                    <a:srgbClr val="000000">
                      <a:alpha val="43137"/>
                    </a:srgbClr>
                  </a:outerShdw>
                </a:effectLst>
              </a:rPr>
              <a:t>)</a:t>
            </a:r>
          </a:p>
        </p:txBody>
      </p:sp>
      <p:sp>
        <p:nvSpPr>
          <p:cNvPr id="9" name="TextBox 8">
            <a:extLst>
              <a:ext uri="{FF2B5EF4-FFF2-40B4-BE49-F238E27FC236}">
                <a16:creationId xmlns:a16="http://schemas.microsoft.com/office/drawing/2014/main" id="{5B0DF225-27C1-43D7-9AC1-E5748843A6BE}"/>
              </a:ext>
            </a:extLst>
          </p:cNvPr>
          <p:cNvSpPr txBox="1"/>
          <p:nvPr/>
        </p:nvSpPr>
        <p:spPr>
          <a:xfrm>
            <a:off x="1067286" y="3228293"/>
            <a:ext cx="420180"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Qgt</a:t>
            </a:r>
            <a:endParaRPr lang="en-US" sz="1200" b="1" dirty="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FAEC772C-C16B-4677-9F50-F1E0D86731D7}"/>
              </a:ext>
            </a:extLst>
          </p:cNvPr>
          <p:cNvSpPr txBox="1"/>
          <p:nvPr/>
        </p:nvSpPr>
        <p:spPr>
          <a:xfrm>
            <a:off x="2613038" y="2831855"/>
            <a:ext cx="420180"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Qgt</a:t>
            </a:r>
            <a:endParaRPr lang="en-US" sz="1200" b="1"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F7865092-B5E1-401A-885E-15DAE66A3E02}"/>
              </a:ext>
            </a:extLst>
          </p:cNvPr>
          <p:cNvSpPr txBox="1"/>
          <p:nvPr/>
        </p:nvSpPr>
        <p:spPr>
          <a:xfrm>
            <a:off x="2814503" y="5710056"/>
            <a:ext cx="420180"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Qgt</a:t>
            </a:r>
            <a:endParaRPr lang="en-US" sz="12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5DE14791-8CEA-4467-B72F-6B33C38621BA}"/>
              </a:ext>
            </a:extLst>
          </p:cNvPr>
          <p:cNvSpPr txBox="1"/>
          <p:nvPr/>
        </p:nvSpPr>
        <p:spPr>
          <a:xfrm>
            <a:off x="2382433" y="4177270"/>
            <a:ext cx="420180"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Qgt</a:t>
            </a:r>
            <a:endParaRPr lang="en-US" sz="1200" b="1" dirty="0">
              <a:solidFill>
                <a:schemeClr val="bg1"/>
              </a:solidFill>
              <a:effectLst>
                <a:outerShdw blurRad="38100" dist="38100" dir="2700000" algn="tl">
                  <a:srgbClr val="000000">
                    <a:alpha val="43137"/>
                  </a:srgbClr>
                </a:outerShdw>
              </a:effectLst>
            </a:endParaRPr>
          </a:p>
        </p:txBody>
      </p:sp>
      <p:pic>
        <p:nvPicPr>
          <p:cNvPr id="14" name="Picture 7">
            <a:extLst>
              <a:ext uri="{FF2B5EF4-FFF2-40B4-BE49-F238E27FC236}">
                <a16:creationId xmlns:a16="http://schemas.microsoft.com/office/drawing/2014/main" id="{20191415-4378-47F3-9E63-77EFEC2B939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44288" y="1180804"/>
            <a:ext cx="3193885" cy="228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8">
            <a:extLst>
              <a:ext uri="{FF2B5EF4-FFF2-40B4-BE49-F238E27FC236}">
                <a16:creationId xmlns:a16="http://schemas.microsoft.com/office/drawing/2014/main" id="{D834A9CE-A8B9-4865-A10B-B2D23A44A54B}"/>
              </a:ext>
            </a:extLst>
          </p:cNvPr>
          <p:cNvSpPr txBox="1">
            <a:spLocks noChangeArrowheads="1"/>
          </p:cNvSpPr>
          <p:nvPr/>
        </p:nvSpPr>
        <p:spPr bwMode="auto">
          <a:xfrm>
            <a:off x="8931450" y="2090704"/>
            <a:ext cx="95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Glacier</a:t>
            </a:r>
          </a:p>
        </p:txBody>
      </p:sp>
      <p:sp>
        <p:nvSpPr>
          <p:cNvPr id="16" name="Text Box 9">
            <a:extLst>
              <a:ext uri="{FF2B5EF4-FFF2-40B4-BE49-F238E27FC236}">
                <a16:creationId xmlns:a16="http://schemas.microsoft.com/office/drawing/2014/main" id="{9C1FE071-FB3A-48BE-ADC0-F1992990B08C}"/>
              </a:ext>
            </a:extLst>
          </p:cNvPr>
          <p:cNvSpPr txBox="1">
            <a:spLocks noChangeArrowheads="1"/>
          </p:cNvSpPr>
          <p:nvPr/>
        </p:nvSpPr>
        <p:spPr bwMode="auto">
          <a:xfrm>
            <a:off x="10089142" y="2486724"/>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t>Till</a:t>
            </a:r>
          </a:p>
        </p:txBody>
      </p:sp>
      <p:sp>
        <p:nvSpPr>
          <p:cNvPr id="17" name="Rounded Rectangle 22">
            <a:extLst>
              <a:ext uri="{FF2B5EF4-FFF2-40B4-BE49-F238E27FC236}">
                <a16:creationId xmlns:a16="http://schemas.microsoft.com/office/drawing/2014/main" id="{0E10CF4F-3D68-4D6A-BE32-ED9531BCAC02}"/>
              </a:ext>
            </a:extLst>
          </p:cNvPr>
          <p:cNvSpPr/>
          <p:nvPr/>
        </p:nvSpPr>
        <p:spPr>
          <a:xfrm>
            <a:off x="10089142" y="2486724"/>
            <a:ext cx="514350" cy="38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9823D3A-F650-4D84-815E-14B205C6D4DE}"/>
              </a:ext>
            </a:extLst>
          </p:cNvPr>
          <p:cNvGrpSpPr/>
          <p:nvPr/>
        </p:nvGrpSpPr>
        <p:grpSpPr>
          <a:xfrm>
            <a:off x="690452" y="2106116"/>
            <a:ext cx="4220308" cy="3039336"/>
            <a:chOff x="439614" y="1712661"/>
            <a:chExt cx="4220308" cy="3039336"/>
          </a:xfrm>
        </p:grpSpPr>
        <p:sp>
          <p:nvSpPr>
            <p:cNvPr id="19" name="Freeform 23">
              <a:extLst>
                <a:ext uri="{FF2B5EF4-FFF2-40B4-BE49-F238E27FC236}">
                  <a16:creationId xmlns:a16="http://schemas.microsoft.com/office/drawing/2014/main" id="{AAED5252-ED15-411F-9CDA-E807502E84CD}"/>
                </a:ext>
              </a:extLst>
            </p:cNvPr>
            <p:cNvSpPr/>
            <p:nvPr/>
          </p:nvSpPr>
          <p:spPr>
            <a:xfrm>
              <a:off x="439614" y="2068924"/>
              <a:ext cx="4220308" cy="2300854"/>
            </a:xfrm>
            <a:custGeom>
              <a:avLst/>
              <a:gdLst>
                <a:gd name="connsiteX0" fmla="*/ 0 w 4149969"/>
                <a:gd name="connsiteY0" fmla="*/ 767800 h 2306453"/>
                <a:gd name="connsiteX1" fmla="*/ 615462 w 4149969"/>
                <a:gd name="connsiteY1" fmla="*/ 275430 h 2306453"/>
                <a:gd name="connsiteX2" fmla="*/ 1995854 w 4149969"/>
                <a:gd name="connsiteY2" fmla="*/ 82000 h 2306453"/>
                <a:gd name="connsiteX3" fmla="*/ 3015762 w 4149969"/>
                <a:gd name="connsiteY3" fmla="*/ 73207 h 2306453"/>
                <a:gd name="connsiteX4" fmla="*/ 3745523 w 4149969"/>
                <a:gd name="connsiteY4" fmla="*/ 996400 h 2306453"/>
                <a:gd name="connsiteX5" fmla="*/ 4149969 w 4149969"/>
                <a:gd name="connsiteY5" fmla="*/ 2306453 h 2306453"/>
                <a:gd name="connsiteX0" fmla="*/ 0 w 4149969"/>
                <a:gd name="connsiteY0" fmla="*/ 799576 h 2338229"/>
                <a:gd name="connsiteX1" fmla="*/ 615462 w 4149969"/>
                <a:gd name="connsiteY1" fmla="*/ 307206 h 2338229"/>
                <a:gd name="connsiteX2" fmla="*/ 1723293 w 4149969"/>
                <a:gd name="connsiteY2" fmla="*/ 43437 h 2338229"/>
                <a:gd name="connsiteX3" fmla="*/ 3015762 w 4149969"/>
                <a:gd name="connsiteY3" fmla="*/ 104983 h 2338229"/>
                <a:gd name="connsiteX4" fmla="*/ 3745523 w 4149969"/>
                <a:gd name="connsiteY4" fmla="*/ 1028176 h 2338229"/>
                <a:gd name="connsiteX5" fmla="*/ 4149969 w 4149969"/>
                <a:gd name="connsiteY5" fmla="*/ 2338229 h 2338229"/>
                <a:gd name="connsiteX0" fmla="*/ 0 w 4149969"/>
                <a:gd name="connsiteY0" fmla="*/ 762201 h 2300854"/>
                <a:gd name="connsiteX1" fmla="*/ 615462 w 4149969"/>
                <a:gd name="connsiteY1" fmla="*/ 269831 h 2300854"/>
                <a:gd name="connsiteX2" fmla="*/ 1723293 w 4149969"/>
                <a:gd name="connsiteY2" fmla="*/ 6062 h 2300854"/>
                <a:gd name="connsiteX3" fmla="*/ 3121270 w 4149969"/>
                <a:gd name="connsiteY3" fmla="*/ 164323 h 2300854"/>
                <a:gd name="connsiteX4" fmla="*/ 3745523 w 4149969"/>
                <a:gd name="connsiteY4" fmla="*/ 990801 h 2300854"/>
                <a:gd name="connsiteX5" fmla="*/ 4149969 w 4149969"/>
                <a:gd name="connsiteY5" fmla="*/ 2300854 h 2300854"/>
                <a:gd name="connsiteX0" fmla="*/ 0 w 4220308"/>
                <a:gd name="connsiteY0" fmla="*/ 894085 h 2300854"/>
                <a:gd name="connsiteX1" fmla="*/ 685801 w 4220308"/>
                <a:gd name="connsiteY1" fmla="*/ 269831 h 2300854"/>
                <a:gd name="connsiteX2" fmla="*/ 1793632 w 4220308"/>
                <a:gd name="connsiteY2" fmla="*/ 6062 h 2300854"/>
                <a:gd name="connsiteX3" fmla="*/ 3191609 w 4220308"/>
                <a:gd name="connsiteY3" fmla="*/ 164323 h 2300854"/>
                <a:gd name="connsiteX4" fmla="*/ 3815862 w 4220308"/>
                <a:gd name="connsiteY4" fmla="*/ 990801 h 2300854"/>
                <a:gd name="connsiteX5" fmla="*/ 4220308 w 4220308"/>
                <a:gd name="connsiteY5" fmla="*/ 2300854 h 230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0308" h="2300854">
                  <a:moveTo>
                    <a:pt x="0" y="894085"/>
                  </a:moveTo>
                  <a:cubicBezTo>
                    <a:pt x="141410" y="705050"/>
                    <a:pt x="386862" y="417835"/>
                    <a:pt x="685801" y="269831"/>
                  </a:cubicBezTo>
                  <a:cubicBezTo>
                    <a:pt x="984740" y="121827"/>
                    <a:pt x="1375997" y="23647"/>
                    <a:pt x="1793632" y="6062"/>
                  </a:cubicBezTo>
                  <a:cubicBezTo>
                    <a:pt x="2211267" y="-11523"/>
                    <a:pt x="2854571" y="200"/>
                    <a:pt x="3191609" y="164323"/>
                  </a:cubicBezTo>
                  <a:cubicBezTo>
                    <a:pt x="3528647" y="328446"/>
                    <a:pt x="3644412" y="634713"/>
                    <a:pt x="3815862" y="990801"/>
                  </a:cubicBezTo>
                  <a:cubicBezTo>
                    <a:pt x="3987312" y="1346890"/>
                    <a:pt x="4112602" y="1831931"/>
                    <a:pt x="4220308" y="2300854"/>
                  </a:cubicBezTo>
                </a:path>
              </a:pathLst>
            </a:custGeom>
            <a:noFill/>
            <a:ln w="444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24">
              <a:extLst>
                <a:ext uri="{FF2B5EF4-FFF2-40B4-BE49-F238E27FC236}">
                  <a16:creationId xmlns:a16="http://schemas.microsoft.com/office/drawing/2014/main" id="{03FA7991-5CDF-401D-85FD-E513926D09BD}"/>
                </a:ext>
              </a:extLst>
            </p:cNvPr>
            <p:cNvSpPr/>
            <p:nvPr/>
          </p:nvSpPr>
          <p:spPr>
            <a:xfrm rot="16884456">
              <a:off x="1494391" y="3459638"/>
              <a:ext cx="1719726" cy="864991"/>
            </a:xfrm>
            <a:prstGeom prst="rightArrow">
              <a:avLst/>
            </a:prstGeom>
            <a:noFill/>
            <a:ln cmpd="thickThi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52EFDC4-A86C-474F-829C-A3C83D638BDC}"/>
                </a:ext>
              </a:extLst>
            </p:cNvPr>
            <p:cNvSpPr txBox="1"/>
            <p:nvPr/>
          </p:nvSpPr>
          <p:spPr>
            <a:xfrm>
              <a:off x="1268264" y="1712661"/>
              <a:ext cx="3164649" cy="369332"/>
            </a:xfrm>
            <a:prstGeom prst="rect">
              <a:avLst/>
            </a:prstGeom>
            <a:noFill/>
          </p:spPr>
          <p:txBody>
            <a:bodyPr wrap="none" rtlCol="0">
              <a:spAutoFit/>
            </a:bodyPr>
            <a:lstStyle/>
            <a:p>
              <a:r>
                <a:rPr lang="en-US" b="1" dirty="0" err="1">
                  <a:effectLst>
                    <a:outerShdw blurRad="38100" dist="38100" dir="2700000" algn="tl">
                      <a:srgbClr val="000000">
                        <a:alpha val="43137"/>
                      </a:srgbClr>
                    </a:outerShdw>
                  </a:effectLst>
                </a:rPr>
                <a:t>Eightmile</a:t>
              </a:r>
              <a:r>
                <a:rPr lang="en-US" b="1" dirty="0">
                  <a:effectLst>
                    <a:outerShdw blurRad="38100" dist="38100" dir="2700000" algn="tl">
                      <a:srgbClr val="000000">
                        <a:alpha val="43137"/>
                      </a:srgbClr>
                    </a:outerShdw>
                  </a:effectLst>
                </a:rPr>
                <a:t> terminal moraine</a:t>
              </a:r>
            </a:p>
          </p:txBody>
        </p:sp>
      </p:grpSp>
      <p:grpSp>
        <p:nvGrpSpPr>
          <p:cNvPr id="22" name="Group 21">
            <a:extLst>
              <a:ext uri="{FF2B5EF4-FFF2-40B4-BE49-F238E27FC236}">
                <a16:creationId xmlns:a16="http://schemas.microsoft.com/office/drawing/2014/main" id="{BBC0D34C-A8DF-4678-9982-C4A909B4BBD7}"/>
              </a:ext>
            </a:extLst>
          </p:cNvPr>
          <p:cNvGrpSpPr/>
          <p:nvPr/>
        </p:nvGrpSpPr>
        <p:grpSpPr>
          <a:xfrm>
            <a:off x="8844288" y="3900271"/>
            <a:ext cx="3198074" cy="2096021"/>
            <a:chOff x="5539530" y="3489960"/>
            <a:chExt cx="3392091" cy="2152779"/>
          </a:xfrm>
        </p:grpSpPr>
        <p:pic>
          <p:nvPicPr>
            <p:cNvPr id="23" name="Picture 22">
              <a:extLst>
                <a:ext uri="{FF2B5EF4-FFF2-40B4-BE49-F238E27FC236}">
                  <a16:creationId xmlns:a16="http://schemas.microsoft.com/office/drawing/2014/main" id="{4244ED65-8C8C-4936-A0ED-744FE0C29D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39530" y="3489960"/>
              <a:ext cx="3392091" cy="2152779"/>
            </a:xfrm>
            <a:prstGeom prst="rect">
              <a:avLst/>
            </a:prstGeom>
            <a:ln>
              <a:solidFill>
                <a:schemeClr val="tx1"/>
              </a:solidFill>
            </a:ln>
          </p:spPr>
        </p:pic>
        <p:sp>
          <p:nvSpPr>
            <p:cNvPr id="24" name="TextBox 23">
              <a:extLst>
                <a:ext uri="{FF2B5EF4-FFF2-40B4-BE49-F238E27FC236}">
                  <a16:creationId xmlns:a16="http://schemas.microsoft.com/office/drawing/2014/main" id="{2460F0B0-E029-41C5-896C-0BDCD520F41A}"/>
                </a:ext>
              </a:extLst>
            </p:cNvPr>
            <p:cNvSpPr txBox="1"/>
            <p:nvPr/>
          </p:nvSpPr>
          <p:spPr>
            <a:xfrm>
              <a:off x="7154650" y="4369778"/>
              <a:ext cx="466794" cy="369332"/>
            </a:xfrm>
            <a:prstGeom prst="rect">
              <a:avLst/>
            </a:prstGeom>
            <a:noFill/>
          </p:spPr>
          <p:txBody>
            <a:bodyPr wrap="none" rtlCol="0">
              <a:spAutoFit/>
            </a:bodyPr>
            <a:lstStyle/>
            <a:p>
              <a:r>
                <a:rPr lang="en-US" b="1" dirty="0">
                  <a:solidFill>
                    <a:schemeClr val="bg1"/>
                  </a:solidFill>
                  <a:effectLst>
                    <a:outerShdw blurRad="38100" dist="38100" dir="2700000" algn="tl">
                      <a:srgbClr val="000000">
                        <a:alpha val="43137"/>
                      </a:srgbClr>
                    </a:outerShdw>
                  </a:effectLst>
                </a:rPr>
                <a:t>Till</a:t>
              </a:r>
            </a:p>
          </p:txBody>
        </p:sp>
        <p:sp>
          <p:nvSpPr>
            <p:cNvPr id="25" name="Freeform 31">
              <a:extLst>
                <a:ext uri="{FF2B5EF4-FFF2-40B4-BE49-F238E27FC236}">
                  <a16:creationId xmlns:a16="http://schemas.microsoft.com/office/drawing/2014/main" id="{DE0F148D-B88F-444D-AD40-B2674F5E1398}"/>
                </a:ext>
              </a:extLst>
            </p:cNvPr>
            <p:cNvSpPr/>
            <p:nvPr/>
          </p:nvSpPr>
          <p:spPr>
            <a:xfrm>
              <a:off x="5846886" y="4211514"/>
              <a:ext cx="2901460" cy="527679"/>
            </a:xfrm>
            <a:custGeom>
              <a:avLst/>
              <a:gdLst>
                <a:gd name="connsiteX0" fmla="*/ 0 w 3103684"/>
                <a:gd name="connsiteY0" fmla="*/ 167054 h 376662"/>
                <a:gd name="connsiteX1" fmla="*/ 888023 w 3103684"/>
                <a:gd name="connsiteY1" fmla="*/ 351693 h 376662"/>
                <a:gd name="connsiteX2" fmla="*/ 1749669 w 3103684"/>
                <a:gd name="connsiteY2" fmla="*/ 369277 h 376662"/>
                <a:gd name="connsiteX3" fmla="*/ 2778369 w 3103684"/>
                <a:gd name="connsiteY3" fmla="*/ 298939 h 376662"/>
                <a:gd name="connsiteX4" fmla="*/ 3103684 w 3103684"/>
                <a:gd name="connsiteY4" fmla="*/ 0 h 376662"/>
                <a:gd name="connsiteX0" fmla="*/ 0 w 3103684"/>
                <a:gd name="connsiteY0" fmla="*/ 167054 h 475448"/>
                <a:gd name="connsiteX1" fmla="*/ 888023 w 3103684"/>
                <a:gd name="connsiteY1" fmla="*/ 351693 h 475448"/>
                <a:gd name="connsiteX2" fmla="*/ 1740877 w 3103684"/>
                <a:gd name="connsiteY2" fmla="*/ 474785 h 475448"/>
                <a:gd name="connsiteX3" fmla="*/ 2778369 w 3103684"/>
                <a:gd name="connsiteY3" fmla="*/ 298939 h 475448"/>
                <a:gd name="connsiteX4" fmla="*/ 3103684 w 3103684"/>
                <a:gd name="connsiteY4" fmla="*/ 0 h 475448"/>
                <a:gd name="connsiteX0" fmla="*/ 0 w 3103684"/>
                <a:gd name="connsiteY0" fmla="*/ 167054 h 478168"/>
                <a:gd name="connsiteX1" fmla="*/ 879230 w 3103684"/>
                <a:gd name="connsiteY1" fmla="*/ 395654 h 478168"/>
                <a:gd name="connsiteX2" fmla="*/ 1740877 w 3103684"/>
                <a:gd name="connsiteY2" fmla="*/ 474785 h 478168"/>
                <a:gd name="connsiteX3" fmla="*/ 2778369 w 3103684"/>
                <a:gd name="connsiteY3" fmla="*/ 298939 h 478168"/>
                <a:gd name="connsiteX4" fmla="*/ 3103684 w 3103684"/>
                <a:gd name="connsiteY4" fmla="*/ 0 h 478168"/>
                <a:gd name="connsiteX0" fmla="*/ 0 w 3103684"/>
                <a:gd name="connsiteY0" fmla="*/ 167054 h 475184"/>
                <a:gd name="connsiteX1" fmla="*/ 879230 w 3103684"/>
                <a:gd name="connsiteY1" fmla="*/ 395654 h 475184"/>
                <a:gd name="connsiteX2" fmla="*/ 1740877 w 3103684"/>
                <a:gd name="connsiteY2" fmla="*/ 474785 h 475184"/>
                <a:gd name="connsiteX3" fmla="*/ 2778369 w 3103684"/>
                <a:gd name="connsiteY3" fmla="*/ 369277 h 475184"/>
                <a:gd name="connsiteX4" fmla="*/ 3103684 w 3103684"/>
                <a:gd name="connsiteY4" fmla="*/ 0 h 475184"/>
                <a:gd name="connsiteX0" fmla="*/ 0 w 3103684"/>
                <a:gd name="connsiteY0" fmla="*/ 167054 h 527720"/>
                <a:gd name="connsiteX1" fmla="*/ 879230 w 3103684"/>
                <a:gd name="connsiteY1" fmla="*/ 395654 h 527720"/>
                <a:gd name="connsiteX2" fmla="*/ 1776046 w 3103684"/>
                <a:gd name="connsiteY2" fmla="*/ 527539 h 527720"/>
                <a:gd name="connsiteX3" fmla="*/ 2778369 w 3103684"/>
                <a:gd name="connsiteY3" fmla="*/ 369277 h 527720"/>
                <a:gd name="connsiteX4" fmla="*/ 3103684 w 3103684"/>
                <a:gd name="connsiteY4" fmla="*/ 0 h 527720"/>
                <a:gd name="connsiteX0" fmla="*/ 0 w 2901460"/>
                <a:gd name="connsiteY0" fmla="*/ 307731 h 527679"/>
                <a:gd name="connsiteX1" fmla="*/ 677006 w 2901460"/>
                <a:gd name="connsiteY1" fmla="*/ 395654 h 527679"/>
                <a:gd name="connsiteX2" fmla="*/ 1573822 w 2901460"/>
                <a:gd name="connsiteY2" fmla="*/ 527539 h 527679"/>
                <a:gd name="connsiteX3" fmla="*/ 2576145 w 2901460"/>
                <a:gd name="connsiteY3" fmla="*/ 369277 h 527679"/>
                <a:gd name="connsiteX4" fmla="*/ 2901460 w 2901460"/>
                <a:gd name="connsiteY4" fmla="*/ 0 h 527679"/>
                <a:gd name="connsiteX0" fmla="*/ 0 w 2901460"/>
                <a:gd name="connsiteY0" fmla="*/ 307731 h 527679"/>
                <a:gd name="connsiteX1" fmla="*/ 650629 w 2901460"/>
                <a:gd name="connsiteY1" fmla="*/ 395654 h 527679"/>
                <a:gd name="connsiteX2" fmla="*/ 1573822 w 2901460"/>
                <a:gd name="connsiteY2" fmla="*/ 527539 h 527679"/>
                <a:gd name="connsiteX3" fmla="*/ 2576145 w 2901460"/>
                <a:gd name="connsiteY3" fmla="*/ 369277 h 527679"/>
                <a:gd name="connsiteX4" fmla="*/ 2901460 w 2901460"/>
                <a:gd name="connsiteY4" fmla="*/ 0 h 52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460" h="527679">
                  <a:moveTo>
                    <a:pt x="0" y="307731"/>
                  </a:moveTo>
                  <a:cubicBezTo>
                    <a:pt x="298206" y="383198"/>
                    <a:pt x="388325" y="359019"/>
                    <a:pt x="650629" y="395654"/>
                  </a:cubicBezTo>
                  <a:cubicBezTo>
                    <a:pt x="912933" y="432289"/>
                    <a:pt x="1252903" y="531935"/>
                    <a:pt x="1573822" y="527539"/>
                  </a:cubicBezTo>
                  <a:cubicBezTo>
                    <a:pt x="1894741" y="523143"/>
                    <a:pt x="2354872" y="457200"/>
                    <a:pt x="2576145" y="369277"/>
                  </a:cubicBezTo>
                  <a:cubicBezTo>
                    <a:pt x="2797418" y="281354"/>
                    <a:pt x="2851637" y="118696"/>
                    <a:pt x="2901460"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29E2A9C-C46E-450D-BCEF-00BD2F068218}"/>
                </a:ext>
              </a:extLst>
            </p:cNvPr>
            <p:cNvSpPr txBox="1"/>
            <p:nvPr/>
          </p:nvSpPr>
          <p:spPr>
            <a:xfrm rot="20945425">
              <a:off x="7641166" y="4440663"/>
              <a:ext cx="718274" cy="276999"/>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moraine</a:t>
              </a:r>
            </a:p>
          </p:txBody>
        </p:sp>
        <p:sp>
          <p:nvSpPr>
            <p:cNvPr id="27" name="Freeform 34">
              <a:extLst>
                <a:ext uri="{FF2B5EF4-FFF2-40B4-BE49-F238E27FC236}">
                  <a16:creationId xmlns:a16="http://schemas.microsoft.com/office/drawing/2014/main" id="{E4700754-14F8-439C-98E4-318D24EA2B72}"/>
                </a:ext>
              </a:extLst>
            </p:cNvPr>
            <p:cNvSpPr/>
            <p:nvPr/>
          </p:nvSpPr>
          <p:spPr>
            <a:xfrm>
              <a:off x="6004867" y="3918510"/>
              <a:ext cx="1248509" cy="483577"/>
            </a:xfrm>
            <a:custGeom>
              <a:avLst/>
              <a:gdLst>
                <a:gd name="connsiteX0" fmla="*/ 0 w 1354016"/>
                <a:gd name="connsiteY0" fmla="*/ 0 h 439615"/>
                <a:gd name="connsiteX1" fmla="*/ 1011116 w 1354016"/>
                <a:gd name="connsiteY1" fmla="*/ 228600 h 439615"/>
                <a:gd name="connsiteX2" fmla="*/ 1354016 w 1354016"/>
                <a:gd name="connsiteY2" fmla="*/ 439615 h 439615"/>
                <a:gd name="connsiteX0" fmla="*/ 0 w 1354016"/>
                <a:gd name="connsiteY0" fmla="*/ 0 h 439615"/>
                <a:gd name="connsiteX1" fmla="*/ 562708 w 1354016"/>
                <a:gd name="connsiteY1" fmla="*/ 114300 h 439615"/>
                <a:gd name="connsiteX2" fmla="*/ 1011116 w 1354016"/>
                <a:gd name="connsiteY2" fmla="*/ 228600 h 439615"/>
                <a:gd name="connsiteX3" fmla="*/ 1354016 w 1354016"/>
                <a:gd name="connsiteY3" fmla="*/ 439615 h 439615"/>
                <a:gd name="connsiteX0" fmla="*/ 0 w 1354016"/>
                <a:gd name="connsiteY0" fmla="*/ 0 h 439615"/>
                <a:gd name="connsiteX1" fmla="*/ 448408 w 1354016"/>
                <a:gd name="connsiteY1" fmla="*/ 167054 h 439615"/>
                <a:gd name="connsiteX2" fmla="*/ 1011116 w 1354016"/>
                <a:gd name="connsiteY2" fmla="*/ 228600 h 439615"/>
                <a:gd name="connsiteX3" fmla="*/ 1354016 w 1354016"/>
                <a:gd name="connsiteY3" fmla="*/ 439615 h 439615"/>
                <a:gd name="connsiteX0" fmla="*/ 0 w 1354016"/>
                <a:gd name="connsiteY0" fmla="*/ 0 h 439615"/>
                <a:gd name="connsiteX1" fmla="*/ 334108 w 1354016"/>
                <a:gd name="connsiteY1" fmla="*/ 149469 h 439615"/>
                <a:gd name="connsiteX2" fmla="*/ 1011116 w 1354016"/>
                <a:gd name="connsiteY2" fmla="*/ 228600 h 439615"/>
                <a:gd name="connsiteX3" fmla="*/ 1354016 w 1354016"/>
                <a:gd name="connsiteY3" fmla="*/ 439615 h 439615"/>
                <a:gd name="connsiteX0" fmla="*/ 0 w 1310055"/>
                <a:gd name="connsiteY0" fmla="*/ 0 h 492369"/>
                <a:gd name="connsiteX1" fmla="*/ 290147 w 1310055"/>
                <a:gd name="connsiteY1" fmla="*/ 202223 h 492369"/>
                <a:gd name="connsiteX2" fmla="*/ 967155 w 1310055"/>
                <a:gd name="connsiteY2" fmla="*/ 281354 h 492369"/>
                <a:gd name="connsiteX3" fmla="*/ 1310055 w 1310055"/>
                <a:gd name="connsiteY3" fmla="*/ 492369 h 492369"/>
                <a:gd name="connsiteX0" fmla="*/ 0 w 1310055"/>
                <a:gd name="connsiteY0" fmla="*/ 0 h 492369"/>
                <a:gd name="connsiteX1" fmla="*/ 290147 w 1310055"/>
                <a:gd name="connsiteY1" fmla="*/ 202223 h 492369"/>
                <a:gd name="connsiteX2" fmla="*/ 967155 w 1310055"/>
                <a:gd name="connsiteY2" fmla="*/ 281354 h 492369"/>
                <a:gd name="connsiteX3" fmla="*/ 1310055 w 1310055"/>
                <a:gd name="connsiteY3" fmla="*/ 492369 h 492369"/>
                <a:gd name="connsiteX0" fmla="*/ 0 w 1310055"/>
                <a:gd name="connsiteY0" fmla="*/ 0 h 492369"/>
                <a:gd name="connsiteX1" fmla="*/ 386862 w 1310055"/>
                <a:gd name="connsiteY1" fmla="*/ 202223 h 492369"/>
                <a:gd name="connsiteX2" fmla="*/ 967155 w 1310055"/>
                <a:gd name="connsiteY2" fmla="*/ 281354 h 492369"/>
                <a:gd name="connsiteX3" fmla="*/ 1310055 w 1310055"/>
                <a:gd name="connsiteY3" fmla="*/ 492369 h 492369"/>
                <a:gd name="connsiteX0" fmla="*/ 0 w 1310055"/>
                <a:gd name="connsiteY0" fmla="*/ 0 h 492369"/>
                <a:gd name="connsiteX1" fmla="*/ 386862 w 1310055"/>
                <a:gd name="connsiteY1" fmla="*/ 202223 h 492369"/>
                <a:gd name="connsiteX2" fmla="*/ 1099039 w 1310055"/>
                <a:gd name="connsiteY2" fmla="*/ 263769 h 492369"/>
                <a:gd name="connsiteX3" fmla="*/ 1310055 w 1310055"/>
                <a:gd name="connsiteY3" fmla="*/ 492369 h 492369"/>
                <a:gd name="connsiteX0" fmla="*/ 0 w 1301263"/>
                <a:gd name="connsiteY0" fmla="*/ 0 h 536331"/>
                <a:gd name="connsiteX1" fmla="*/ 386862 w 1301263"/>
                <a:gd name="connsiteY1" fmla="*/ 202223 h 536331"/>
                <a:gd name="connsiteX2" fmla="*/ 1099039 w 1301263"/>
                <a:gd name="connsiteY2" fmla="*/ 263769 h 536331"/>
                <a:gd name="connsiteX3" fmla="*/ 1301263 w 1301263"/>
                <a:gd name="connsiteY3" fmla="*/ 536331 h 536331"/>
                <a:gd name="connsiteX0" fmla="*/ 0 w 1301263"/>
                <a:gd name="connsiteY0" fmla="*/ 0 h 536331"/>
                <a:gd name="connsiteX1" fmla="*/ 386862 w 1301263"/>
                <a:gd name="connsiteY1" fmla="*/ 202223 h 536331"/>
                <a:gd name="connsiteX2" fmla="*/ 1002324 w 1301263"/>
                <a:gd name="connsiteY2" fmla="*/ 298938 h 536331"/>
                <a:gd name="connsiteX3" fmla="*/ 1301263 w 1301263"/>
                <a:gd name="connsiteY3" fmla="*/ 536331 h 536331"/>
                <a:gd name="connsiteX0" fmla="*/ 0 w 1248509"/>
                <a:gd name="connsiteY0" fmla="*/ 0 h 483577"/>
                <a:gd name="connsiteX1" fmla="*/ 334108 w 1248509"/>
                <a:gd name="connsiteY1" fmla="*/ 149469 h 483577"/>
                <a:gd name="connsiteX2" fmla="*/ 949570 w 1248509"/>
                <a:gd name="connsiteY2" fmla="*/ 246184 h 483577"/>
                <a:gd name="connsiteX3" fmla="*/ 1248509 w 1248509"/>
                <a:gd name="connsiteY3" fmla="*/ 483577 h 483577"/>
              </a:gdLst>
              <a:ahLst/>
              <a:cxnLst>
                <a:cxn ang="0">
                  <a:pos x="connsiteX0" y="connsiteY0"/>
                </a:cxn>
                <a:cxn ang="0">
                  <a:pos x="connsiteX1" y="connsiteY1"/>
                </a:cxn>
                <a:cxn ang="0">
                  <a:pos x="connsiteX2" y="connsiteY2"/>
                </a:cxn>
                <a:cxn ang="0">
                  <a:pos x="connsiteX3" y="connsiteY3"/>
                </a:cxn>
              </a:cxnLst>
              <a:rect l="l" t="t" r="r" b="b"/>
              <a:pathLst>
                <a:path w="1248509" h="483577">
                  <a:moveTo>
                    <a:pt x="0" y="0"/>
                  </a:moveTo>
                  <a:cubicBezTo>
                    <a:pt x="52754" y="93785"/>
                    <a:pt x="237392" y="82061"/>
                    <a:pt x="334108" y="149469"/>
                  </a:cubicBezTo>
                  <a:cubicBezTo>
                    <a:pt x="502627" y="187569"/>
                    <a:pt x="797170" y="190499"/>
                    <a:pt x="949570" y="246184"/>
                  </a:cubicBezTo>
                  <a:cubicBezTo>
                    <a:pt x="1101970" y="301869"/>
                    <a:pt x="1189893" y="414704"/>
                    <a:pt x="1248509" y="483577"/>
                  </a:cubicBezTo>
                </a:path>
              </a:pathLst>
            </a:custGeom>
            <a:noFill/>
            <a:ln w="34925">
              <a:solidFill>
                <a:schemeClr val="tx1"/>
              </a:solidFill>
              <a:headEnd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77C5DFA6-BD0F-4424-A3B5-5135DD02B9C3}"/>
              </a:ext>
            </a:extLst>
          </p:cNvPr>
          <p:cNvSpPr/>
          <p:nvPr/>
        </p:nvSpPr>
        <p:spPr>
          <a:xfrm>
            <a:off x="9703937" y="5530093"/>
            <a:ext cx="2071401" cy="369332"/>
          </a:xfrm>
          <a:prstGeom prst="rect">
            <a:avLst/>
          </a:prstGeom>
        </p:spPr>
        <p:txBody>
          <a:bodyPr wrap="none">
            <a:spAutoFit/>
          </a:bodyPr>
          <a:lstStyle/>
          <a:p>
            <a:r>
              <a:rPr lang="en-US" b="1" dirty="0">
                <a:effectLst>
                  <a:outerShdw blurRad="38100" dist="38100" dir="2700000" algn="tl">
                    <a:srgbClr val="000000">
                      <a:alpha val="43137"/>
                    </a:srgbClr>
                  </a:outerShdw>
                </a:effectLst>
              </a:rPr>
              <a:t>16K years ago….</a:t>
            </a:r>
          </a:p>
        </p:txBody>
      </p:sp>
      <p:sp>
        <p:nvSpPr>
          <p:cNvPr id="29" name="Title 4">
            <a:extLst>
              <a:ext uri="{FF2B5EF4-FFF2-40B4-BE49-F238E27FC236}">
                <a16:creationId xmlns:a16="http://schemas.microsoft.com/office/drawing/2014/main" id="{41B78F18-7C77-4D9D-B6F3-3088007A75BA}"/>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Glacial Geology</a:t>
            </a:r>
          </a:p>
        </p:txBody>
      </p:sp>
      <p:sp>
        <p:nvSpPr>
          <p:cNvPr id="85" name="TextBox 84">
            <a:extLst>
              <a:ext uri="{FF2B5EF4-FFF2-40B4-BE49-F238E27FC236}">
                <a16:creationId xmlns:a16="http://schemas.microsoft.com/office/drawing/2014/main" id="{BCDA7226-0AB4-4975-824F-3B959E842781}"/>
              </a:ext>
            </a:extLst>
          </p:cNvPr>
          <p:cNvSpPr txBox="1"/>
          <p:nvPr/>
        </p:nvSpPr>
        <p:spPr>
          <a:xfrm rot="3362687">
            <a:off x="5133830" y="5254513"/>
            <a:ext cx="623889" cy="276999"/>
          </a:xfrm>
          <a:prstGeom prst="rect">
            <a:avLst/>
          </a:prstGeom>
          <a:noFill/>
        </p:spPr>
        <p:txBody>
          <a:bodyPr wrap="none" rtlCol="0">
            <a:spAutoFit/>
          </a:bodyPr>
          <a:lstStyle/>
          <a:p>
            <a:r>
              <a:rPr lang="en-US" sz="1200" b="1" i="1" dirty="0">
                <a:solidFill>
                  <a:schemeClr val="bg1"/>
                </a:solidFill>
                <a:effectLst>
                  <a:outerShdw blurRad="38100" dist="38100" dir="2700000" algn="tl">
                    <a:srgbClr val="000000">
                      <a:alpha val="43137"/>
                    </a:srgbClr>
                  </a:outerShdw>
                </a:effectLst>
              </a:rPr>
              <a:t>Mill </a:t>
            </a:r>
            <a:r>
              <a:rPr lang="en-US" sz="1200" b="1" i="1" dirty="0" err="1">
                <a:solidFill>
                  <a:schemeClr val="bg1"/>
                </a:solidFill>
                <a:effectLst>
                  <a:outerShdw blurRad="38100" dist="38100" dir="2700000" algn="tl">
                    <a:srgbClr val="000000">
                      <a:alpha val="43137"/>
                    </a:srgbClr>
                  </a:outerShdw>
                </a:effectLst>
              </a:rPr>
              <a:t>Ck</a:t>
            </a:r>
            <a:endParaRPr lang="en-US" sz="1200" b="1" i="1" dirty="0">
              <a:solidFill>
                <a:schemeClr val="bg1"/>
              </a:solidFill>
              <a:effectLst>
                <a:outerShdw blurRad="38100" dist="38100" dir="2700000" algn="tl">
                  <a:srgbClr val="000000">
                    <a:alpha val="43137"/>
                  </a:srgbClr>
                </a:outerShdw>
              </a:effectLst>
            </a:endParaRPr>
          </a:p>
        </p:txBody>
      </p:sp>
      <p:sp>
        <p:nvSpPr>
          <p:cNvPr id="86" name="TextBox 85">
            <a:extLst>
              <a:ext uri="{FF2B5EF4-FFF2-40B4-BE49-F238E27FC236}">
                <a16:creationId xmlns:a16="http://schemas.microsoft.com/office/drawing/2014/main" id="{E609C55C-A60D-46B2-B647-1DE66245B4AB}"/>
              </a:ext>
            </a:extLst>
          </p:cNvPr>
          <p:cNvSpPr txBox="1"/>
          <p:nvPr/>
        </p:nvSpPr>
        <p:spPr>
          <a:xfrm>
            <a:off x="3308947" y="2179134"/>
            <a:ext cx="184731" cy="461665"/>
          </a:xfrm>
          <a:prstGeom prst="rect">
            <a:avLst/>
          </a:prstGeom>
          <a:noFill/>
        </p:spPr>
        <p:txBody>
          <a:bodyPr wrap="none" rtlCol="0">
            <a:spAutoFit/>
          </a:bodyPr>
          <a:lstStyle/>
          <a:p>
            <a:endParaRPr lang="en-US" sz="1200" b="1" dirty="0">
              <a:solidFill>
                <a:schemeClr val="bg1"/>
              </a:solidFill>
              <a:effectLst>
                <a:outerShdw blurRad="38100" dist="38100" dir="2700000" algn="tl">
                  <a:srgbClr val="000000">
                    <a:alpha val="43137"/>
                  </a:srgbClr>
                </a:outerShdw>
              </a:effectLst>
            </a:endParaRPr>
          </a:p>
          <a:p>
            <a:endParaRPr lang="en-US" sz="1200" b="1" dirty="0">
              <a:solidFill>
                <a:schemeClr val="bg1"/>
              </a:solidFill>
              <a:effectLst>
                <a:outerShdw blurRad="38100" dist="38100" dir="2700000" algn="tl">
                  <a:srgbClr val="000000">
                    <a:alpha val="43137"/>
                  </a:srgbClr>
                </a:outerShdw>
              </a:effectLst>
            </a:endParaRPr>
          </a:p>
        </p:txBody>
      </p:sp>
      <p:sp>
        <p:nvSpPr>
          <p:cNvPr id="87" name="TextBox 86">
            <a:extLst>
              <a:ext uri="{FF2B5EF4-FFF2-40B4-BE49-F238E27FC236}">
                <a16:creationId xmlns:a16="http://schemas.microsoft.com/office/drawing/2014/main" id="{C35C1A44-8D31-4C3D-B459-B2E262D4D554}"/>
              </a:ext>
            </a:extLst>
          </p:cNvPr>
          <p:cNvSpPr txBox="1"/>
          <p:nvPr/>
        </p:nvSpPr>
        <p:spPr>
          <a:xfrm>
            <a:off x="4946567" y="3306228"/>
            <a:ext cx="420180" cy="276999"/>
          </a:xfrm>
          <a:prstGeom prst="rect">
            <a:avLst/>
          </a:prstGeom>
          <a:noFill/>
        </p:spPr>
        <p:txBody>
          <a:bodyPr wrap="none" rtlCol="0">
            <a:spAutoFit/>
          </a:bodyPr>
          <a:lstStyle/>
          <a:p>
            <a:r>
              <a:rPr lang="en-US" sz="1200" b="1" dirty="0" err="1">
                <a:solidFill>
                  <a:schemeClr val="bg1">
                    <a:lumMod val="65000"/>
                  </a:schemeClr>
                </a:solidFill>
                <a:effectLst>
                  <a:outerShdw blurRad="38100" dist="38100" dir="2700000" algn="tl">
                    <a:srgbClr val="000000">
                      <a:alpha val="43137"/>
                    </a:srgbClr>
                  </a:outerShdw>
                </a:effectLst>
              </a:rPr>
              <a:t>Qgt</a:t>
            </a:r>
            <a:endParaRPr lang="en-US" sz="1200" b="1" dirty="0">
              <a:solidFill>
                <a:schemeClr val="bg1">
                  <a:lumMod val="65000"/>
                </a:schemeClr>
              </a:solidFill>
              <a:effectLst>
                <a:outerShdw blurRad="38100" dist="38100" dir="2700000" algn="tl">
                  <a:srgbClr val="000000">
                    <a:alpha val="43137"/>
                  </a:srgbClr>
                </a:outerShdw>
              </a:effectLst>
            </a:endParaRPr>
          </a:p>
        </p:txBody>
      </p:sp>
      <p:sp>
        <p:nvSpPr>
          <p:cNvPr id="90" name="TextBox 89">
            <a:extLst>
              <a:ext uri="{FF2B5EF4-FFF2-40B4-BE49-F238E27FC236}">
                <a16:creationId xmlns:a16="http://schemas.microsoft.com/office/drawing/2014/main" id="{FC8BAF02-64E6-4A1F-98EB-8D2426113D27}"/>
              </a:ext>
            </a:extLst>
          </p:cNvPr>
          <p:cNvSpPr txBox="1"/>
          <p:nvPr/>
        </p:nvSpPr>
        <p:spPr>
          <a:xfrm>
            <a:off x="3241274" y="1442057"/>
            <a:ext cx="838691" cy="461665"/>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Outwash</a:t>
            </a:r>
          </a:p>
          <a:p>
            <a:endParaRPr lang="en-US" sz="1200" b="1" dirty="0">
              <a:solidFill>
                <a:schemeClr val="bg1"/>
              </a:solidFill>
              <a:effectLst>
                <a:outerShdw blurRad="38100" dist="38100" dir="2700000" algn="tl">
                  <a:srgbClr val="000000">
                    <a:alpha val="43137"/>
                  </a:srgbClr>
                </a:outerShdw>
              </a:effectLst>
            </a:endParaRPr>
          </a:p>
        </p:txBody>
      </p:sp>
      <p:sp>
        <p:nvSpPr>
          <p:cNvPr id="91" name="TextBox 90">
            <a:extLst>
              <a:ext uri="{FF2B5EF4-FFF2-40B4-BE49-F238E27FC236}">
                <a16:creationId xmlns:a16="http://schemas.microsoft.com/office/drawing/2014/main" id="{4B4EF827-5061-4155-9015-F3E06F4295BC}"/>
              </a:ext>
            </a:extLst>
          </p:cNvPr>
          <p:cNvSpPr txBox="1"/>
          <p:nvPr/>
        </p:nvSpPr>
        <p:spPr>
          <a:xfrm>
            <a:off x="5156657" y="2419902"/>
            <a:ext cx="450316"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Qgo</a:t>
            </a:r>
            <a:endParaRPr lang="en-US" sz="1200" b="1" dirty="0">
              <a:solidFill>
                <a:schemeClr val="bg1"/>
              </a:solidFill>
              <a:effectLst>
                <a:outerShdw blurRad="38100" dist="38100" dir="2700000" algn="tl">
                  <a:srgbClr val="000000">
                    <a:alpha val="43137"/>
                  </a:srgbClr>
                </a:outerShdw>
              </a:effectLst>
            </a:endParaRPr>
          </a:p>
        </p:txBody>
      </p:sp>
      <p:sp>
        <p:nvSpPr>
          <p:cNvPr id="92" name="TextBox 91">
            <a:extLst>
              <a:ext uri="{FF2B5EF4-FFF2-40B4-BE49-F238E27FC236}">
                <a16:creationId xmlns:a16="http://schemas.microsoft.com/office/drawing/2014/main" id="{8EBEDDD0-15B3-42FF-8DF7-7316CC4FF356}"/>
              </a:ext>
            </a:extLst>
          </p:cNvPr>
          <p:cNvSpPr txBox="1"/>
          <p:nvPr/>
        </p:nvSpPr>
        <p:spPr>
          <a:xfrm>
            <a:off x="5381815" y="1723803"/>
            <a:ext cx="450316"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Qgo</a:t>
            </a:r>
            <a:endParaRPr lang="en-US" sz="1200" b="1" dirty="0">
              <a:solidFill>
                <a:schemeClr val="bg1"/>
              </a:solidFill>
              <a:effectLst>
                <a:outerShdw blurRad="38100" dist="38100" dir="2700000" algn="tl">
                  <a:srgbClr val="000000">
                    <a:alpha val="43137"/>
                  </a:srgbClr>
                </a:outerShdw>
              </a:effectLst>
            </a:endParaRPr>
          </a:p>
        </p:txBody>
      </p:sp>
      <p:sp>
        <p:nvSpPr>
          <p:cNvPr id="93" name="TextBox 92">
            <a:extLst>
              <a:ext uri="{FF2B5EF4-FFF2-40B4-BE49-F238E27FC236}">
                <a16:creationId xmlns:a16="http://schemas.microsoft.com/office/drawing/2014/main" id="{F58FACCE-C149-4DFE-B51D-3F7CA270DF4D}"/>
              </a:ext>
            </a:extLst>
          </p:cNvPr>
          <p:cNvSpPr txBox="1"/>
          <p:nvPr/>
        </p:nvSpPr>
        <p:spPr>
          <a:xfrm>
            <a:off x="5530704" y="2867355"/>
            <a:ext cx="450316" cy="276999"/>
          </a:xfrm>
          <a:prstGeom prst="rect">
            <a:avLst/>
          </a:prstGeom>
          <a:noFill/>
        </p:spPr>
        <p:txBody>
          <a:bodyPr wrap="none" rtlCol="0">
            <a:spAutoFit/>
          </a:bodyPr>
          <a:lstStyle/>
          <a:p>
            <a:r>
              <a:rPr lang="en-US" sz="1200" b="1" dirty="0" err="1">
                <a:solidFill>
                  <a:schemeClr val="bg1"/>
                </a:solidFill>
                <a:effectLst>
                  <a:outerShdw blurRad="38100" dist="38100" dir="2700000" algn="tl">
                    <a:srgbClr val="000000">
                      <a:alpha val="43137"/>
                    </a:srgbClr>
                  </a:outerShdw>
                </a:effectLst>
              </a:rPr>
              <a:t>Qgo</a:t>
            </a:r>
            <a:endParaRPr lang="en-US" sz="1200" b="1" dirty="0">
              <a:solidFill>
                <a:schemeClr val="bg1"/>
              </a:solidFill>
              <a:effectLst>
                <a:outerShdw blurRad="38100" dist="38100" dir="2700000" algn="tl">
                  <a:srgbClr val="000000">
                    <a:alpha val="43137"/>
                  </a:srgbClr>
                </a:outerShdw>
              </a:effectLst>
            </a:endParaRPr>
          </a:p>
        </p:txBody>
      </p:sp>
      <p:sp>
        <p:nvSpPr>
          <p:cNvPr id="94" name="Oval 93">
            <a:extLst>
              <a:ext uri="{FF2B5EF4-FFF2-40B4-BE49-F238E27FC236}">
                <a16:creationId xmlns:a16="http://schemas.microsoft.com/office/drawing/2014/main" id="{21C7DA5C-805F-4900-9D92-92FBCDFAFB14}"/>
              </a:ext>
            </a:extLst>
          </p:cNvPr>
          <p:cNvSpPr/>
          <p:nvPr/>
        </p:nvSpPr>
        <p:spPr>
          <a:xfrm>
            <a:off x="4222730" y="1418010"/>
            <a:ext cx="76200" cy="762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D001C17-13D4-4B8D-B103-F0AB273E3637}"/>
              </a:ext>
            </a:extLst>
          </p:cNvPr>
          <p:cNvSpPr/>
          <p:nvPr/>
        </p:nvSpPr>
        <p:spPr>
          <a:xfrm>
            <a:off x="2618048" y="2862087"/>
            <a:ext cx="76200" cy="76200"/>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F4087734-27BD-4727-B53C-C6F9CCD15D2C}"/>
              </a:ext>
            </a:extLst>
          </p:cNvPr>
          <p:cNvSpPr txBox="1"/>
          <p:nvPr/>
        </p:nvSpPr>
        <p:spPr>
          <a:xfrm>
            <a:off x="2889610" y="1770208"/>
            <a:ext cx="878317" cy="276999"/>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Water well</a:t>
            </a:r>
          </a:p>
        </p:txBody>
      </p:sp>
      <p:grpSp>
        <p:nvGrpSpPr>
          <p:cNvPr id="97" name="Group 96">
            <a:extLst>
              <a:ext uri="{FF2B5EF4-FFF2-40B4-BE49-F238E27FC236}">
                <a16:creationId xmlns:a16="http://schemas.microsoft.com/office/drawing/2014/main" id="{C32D7FC8-C7E5-4F6D-BBB0-EE0E0D5756D2}"/>
              </a:ext>
            </a:extLst>
          </p:cNvPr>
          <p:cNvGrpSpPr/>
          <p:nvPr/>
        </p:nvGrpSpPr>
        <p:grpSpPr>
          <a:xfrm>
            <a:off x="4287771" y="407992"/>
            <a:ext cx="4500901" cy="3105010"/>
            <a:chOff x="3679607" y="608580"/>
            <a:chExt cx="4500901" cy="3105010"/>
          </a:xfrm>
        </p:grpSpPr>
        <p:pic>
          <p:nvPicPr>
            <p:cNvPr id="98" name="Picture 97">
              <a:extLst>
                <a:ext uri="{FF2B5EF4-FFF2-40B4-BE49-F238E27FC236}">
                  <a16:creationId xmlns:a16="http://schemas.microsoft.com/office/drawing/2014/main" id="{D584DDE4-A781-4AC1-AD78-449E251AA5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79607" y="608580"/>
              <a:ext cx="3417654" cy="3105010"/>
            </a:xfrm>
            <a:prstGeom prst="rect">
              <a:avLst/>
            </a:prstGeom>
            <a:ln>
              <a:solidFill>
                <a:schemeClr val="tx1"/>
              </a:solidFill>
            </a:ln>
          </p:spPr>
        </p:pic>
        <p:graphicFrame>
          <p:nvGraphicFramePr>
            <p:cNvPr id="99" name="Object 17">
              <a:extLst>
                <a:ext uri="{FF2B5EF4-FFF2-40B4-BE49-F238E27FC236}">
                  <a16:creationId xmlns:a16="http://schemas.microsoft.com/office/drawing/2014/main" id="{36715D8F-B19D-43C9-A0A0-15430F90852F}"/>
                </a:ext>
              </a:extLst>
            </p:cNvPr>
            <p:cNvGraphicFramePr>
              <a:graphicFrameLocks noChangeAspect="1"/>
            </p:cNvGraphicFramePr>
            <p:nvPr>
              <p:extLst>
                <p:ext uri="{D42A27DB-BD31-4B8C-83A1-F6EECF244321}">
                  <p14:modId xmlns:p14="http://schemas.microsoft.com/office/powerpoint/2010/main" val="249205013"/>
                </p:ext>
              </p:extLst>
            </p:nvPr>
          </p:nvGraphicFramePr>
          <p:xfrm>
            <a:off x="6089916" y="672357"/>
            <a:ext cx="2090592" cy="1353568"/>
          </p:xfrm>
          <a:graphic>
            <a:graphicData uri="http://schemas.openxmlformats.org/presentationml/2006/ole">
              <mc:AlternateContent xmlns:mc="http://schemas.openxmlformats.org/markup-compatibility/2006">
                <mc:Choice xmlns:v="urn:schemas-microsoft-com:vml" Requires="v">
                  <p:oleObj spid="_x0000_s3074" name="Image" r:id="rId7" imgW="9301800" imgH="5870808" progId="Photoshop.Image.4">
                    <p:embed/>
                  </p:oleObj>
                </mc:Choice>
                <mc:Fallback>
                  <p:oleObj name="Image" r:id="rId7" imgW="9301800" imgH="5870808" progId="Photoshop.Image.4">
                    <p:embed/>
                    <p:pic>
                      <p:nvPicPr>
                        <p:cNvPr id="99" name="Object 17">
                          <a:extLst>
                            <a:ext uri="{FF2B5EF4-FFF2-40B4-BE49-F238E27FC236}">
                              <a16:creationId xmlns:a16="http://schemas.microsoft.com/office/drawing/2014/main" id="{36715D8F-B19D-43C9-A0A0-15430F9085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5310" b="1714"/>
                        <a:stretch>
                          <a:fillRect/>
                        </a:stretch>
                      </p:blipFill>
                      <p:spPr bwMode="auto">
                        <a:xfrm>
                          <a:off x="6089916" y="672357"/>
                          <a:ext cx="2090592" cy="1353568"/>
                        </a:xfrm>
                        <a:prstGeom prst="rect">
                          <a:avLst/>
                        </a:prstGeom>
                        <a:noFill/>
                        <a:ln>
                          <a:solidFill>
                            <a:schemeClr val="tx1"/>
                          </a:solidFill>
                        </a:ln>
                        <a:effectLst/>
                      </p:spPr>
                    </p:pic>
                  </p:oleObj>
                </mc:Fallback>
              </mc:AlternateContent>
            </a:graphicData>
          </a:graphic>
        </p:graphicFrame>
        <p:cxnSp>
          <p:nvCxnSpPr>
            <p:cNvPr id="100" name="Straight Connector 99">
              <a:extLst>
                <a:ext uri="{FF2B5EF4-FFF2-40B4-BE49-F238E27FC236}">
                  <a16:creationId xmlns:a16="http://schemas.microsoft.com/office/drawing/2014/main" id="{0FC67A4F-BCD1-4E03-A7CB-B93DAA8B51A7}"/>
                </a:ext>
              </a:extLst>
            </p:cNvPr>
            <p:cNvCxnSpPr>
              <a:cxnSpLocks/>
              <a:stCxn id="94" idx="5"/>
              <a:endCxn id="98" idx="1"/>
            </p:cNvCxnSpPr>
            <p:nvPr/>
          </p:nvCxnSpPr>
          <p:spPr>
            <a:xfrm>
              <a:off x="3679607" y="1683639"/>
              <a:ext cx="0" cy="477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Rounded Rectangle 46">
            <a:extLst>
              <a:ext uri="{FF2B5EF4-FFF2-40B4-BE49-F238E27FC236}">
                <a16:creationId xmlns:a16="http://schemas.microsoft.com/office/drawing/2014/main" id="{34F443D8-1FE3-4718-B561-E763160989EF}"/>
              </a:ext>
            </a:extLst>
          </p:cNvPr>
          <p:cNvSpPr/>
          <p:nvPr/>
        </p:nvSpPr>
        <p:spPr>
          <a:xfrm>
            <a:off x="6203577" y="3076012"/>
            <a:ext cx="1239081"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3D8F42A5-0775-4B1F-9606-D67A8FA97696}"/>
              </a:ext>
            </a:extLst>
          </p:cNvPr>
          <p:cNvGrpSpPr/>
          <p:nvPr/>
        </p:nvGrpSpPr>
        <p:grpSpPr>
          <a:xfrm>
            <a:off x="2691369" y="2894548"/>
            <a:ext cx="6105931" cy="3706928"/>
            <a:chOff x="2172110" y="2505840"/>
            <a:chExt cx="5733102" cy="4296224"/>
          </a:xfrm>
        </p:grpSpPr>
        <p:grpSp>
          <p:nvGrpSpPr>
            <p:cNvPr id="103" name="Group 102">
              <a:extLst>
                <a:ext uri="{FF2B5EF4-FFF2-40B4-BE49-F238E27FC236}">
                  <a16:creationId xmlns:a16="http://schemas.microsoft.com/office/drawing/2014/main" id="{3FF2DF28-313D-4056-B013-E4B276E42C4E}"/>
                </a:ext>
              </a:extLst>
            </p:cNvPr>
            <p:cNvGrpSpPr/>
            <p:nvPr/>
          </p:nvGrpSpPr>
          <p:grpSpPr>
            <a:xfrm>
              <a:off x="2172110" y="2505840"/>
              <a:ext cx="5733102" cy="4296224"/>
              <a:chOff x="2172110" y="2505840"/>
              <a:chExt cx="5733102" cy="4296224"/>
            </a:xfrm>
          </p:grpSpPr>
          <p:pic>
            <p:nvPicPr>
              <p:cNvPr id="105" name="Picture 104">
                <a:extLst>
                  <a:ext uri="{FF2B5EF4-FFF2-40B4-BE49-F238E27FC236}">
                    <a16:creationId xmlns:a16="http://schemas.microsoft.com/office/drawing/2014/main" id="{153E74F0-8843-41D3-93A9-3F9CAD3833F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79607" y="3759048"/>
                <a:ext cx="3200400" cy="3043016"/>
              </a:xfrm>
              <a:prstGeom prst="rect">
                <a:avLst/>
              </a:prstGeom>
              <a:ln>
                <a:solidFill>
                  <a:schemeClr val="tx1"/>
                </a:solidFill>
              </a:ln>
            </p:spPr>
          </p:pic>
          <p:graphicFrame>
            <p:nvGraphicFramePr>
              <p:cNvPr id="106" name="Object 20">
                <a:extLst>
                  <a:ext uri="{FF2B5EF4-FFF2-40B4-BE49-F238E27FC236}">
                    <a16:creationId xmlns:a16="http://schemas.microsoft.com/office/drawing/2014/main" id="{D203E4EC-A05C-4164-9C7C-AC6CC0460DC5}"/>
                  </a:ext>
                </a:extLst>
              </p:cNvPr>
              <p:cNvGraphicFramePr>
                <a:graphicFrameLocks noChangeAspect="1"/>
              </p:cNvGraphicFramePr>
              <p:nvPr>
                <p:extLst>
                  <p:ext uri="{D42A27DB-BD31-4B8C-83A1-F6EECF244321}">
                    <p14:modId xmlns:p14="http://schemas.microsoft.com/office/powerpoint/2010/main" val="3935410372"/>
                  </p:ext>
                </p:extLst>
              </p:nvPr>
            </p:nvGraphicFramePr>
            <p:xfrm>
              <a:off x="5802896" y="3817535"/>
              <a:ext cx="2102316" cy="1568747"/>
            </p:xfrm>
            <a:graphic>
              <a:graphicData uri="http://schemas.openxmlformats.org/presentationml/2006/ole">
                <mc:AlternateContent xmlns:mc="http://schemas.openxmlformats.org/markup-compatibility/2006">
                  <mc:Choice xmlns:v="urn:schemas-microsoft-com:vml" Requires="v">
                    <p:oleObj spid="_x0000_s3075" name="Image" r:id="rId10" imgW="9225556" imgH="6061419" progId="Photoshop.Image.4">
                      <p:embed/>
                    </p:oleObj>
                  </mc:Choice>
                  <mc:Fallback>
                    <p:oleObj name="Image" r:id="rId10" imgW="9225556" imgH="6061419" progId="Photoshop.Image.4">
                      <p:embed/>
                      <p:pic>
                        <p:nvPicPr>
                          <p:cNvPr id="106" name="Object 20">
                            <a:extLst>
                              <a:ext uri="{FF2B5EF4-FFF2-40B4-BE49-F238E27FC236}">
                                <a16:creationId xmlns:a16="http://schemas.microsoft.com/office/drawing/2014/main" id="{D203E4EC-A05C-4164-9C7C-AC6CC0460D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2500" t="19713" r="8792" b="2507"/>
                          <a:stretch>
                            <a:fillRect/>
                          </a:stretch>
                        </p:blipFill>
                        <p:spPr bwMode="auto">
                          <a:xfrm>
                            <a:off x="5802896" y="3817535"/>
                            <a:ext cx="2102316" cy="1568747"/>
                          </a:xfrm>
                          <a:prstGeom prst="rect">
                            <a:avLst/>
                          </a:prstGeom>
                          <a:noFill/>
                          <a:ln>
                            <a:solidFill>
                              <a:schemeClr val="tx1"/>
                            </a:solidFill>
                          </a:ln>
                          <a:effectLst/>
                        </p:spPr>
                      </p:pic>
                    </p:oleObj>
                  </mc:Fallback>
                </mc:AlternateContent>
              </a:graphicData>
            </a:graphic>
          </p:graphicFrame>
          <p:cxnSp>
            <p:nvCxnSpPr>
              <p:cNvPr id="107" name="Straight Connector 106">
                <a:extLst>
                  <a:ext uri="{FF2B5EF4-FFF2-40B4-BE49-F238E27FC236}">
                    <a16:creationId xmlns:a16="http://schemas.microsoft.com/office/drawing/2014/main" id="{79622468-E422-4BE8-B1D8-2CEE50791F57}"/>
                  </a:ext>
                </a:extLst>
              </p:cNvPr>
              <p:cNvCxnSpPr/>
              <p:nvPr/>
            </p:nvCxnSpPr>
            <p:spPr>
              <a:xfrm>
                <a:off x="2172110" y="2505840"/>
                <a:ext cx="1503916" cy="26233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4" name="Rounded Rectangle 47">
              <a:extLst>
                <a:ext uri="{FF2B5EF4-FFF2-40B4-BE49-F238E27FC236}">
                  <a16:creationId xmlns:a16="http://schemas.microsoft.com/office/drawing/2014/main" id="{E3A89E49-BADB-4869-8DAC-212E9DCE288A}"/>
                </a:ext>
              </a:extLst>
            </p:cNvPr>
            <p:cNvSpPr/>
            <p:nvPr/>
          </p:nvSpPr>
          <p:spPr>
            <a:xfrm>
              <a:off x="5237918" y="6511052"/>
              <a:ext cx="1239081" cy="19454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TextBox 107">
            <a:extLst>
              <a:ext uri="{FF2B5EF4-FFF2-40B4-BE49-F238E27FC236}">
                <a16:creationId xmlns:a16="http://schemas.microsoft.com/office/drawing/2014/main" id="{76788842-F94B-47A6-BFAC-29186D81DF4C}"/>
              </a:ext>
            </a:extLst>
          </p:cNvPr>
          <p:cNvSpPr txBox="1"/>
          <p:nvPr/>
        </p:nvSpPr>
        <p:spPr>
          <a:xfrm>
            <a:off x="7869433" y="1565668"/>
            <a:ext cx="758477" cy="276999"/>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Outwash</a:t>
            </a:r>
          </a:p>
        </p:txBody>
      </p:sp>
      <p:sp>
        <p:nvSpPr>
          <p:cNvPr id="109" name="TextBox 108">
            <a:extLst>
              <a:ext uri="{FF2B5EF4-FFF2-40B4-BE49-F238E27FC236}">
                <a16:creationId xmlns:a16="http://schemas.microsoft.com/office/drawing/2014/main" id="{14A06263-388D-452E-A500-936A1E9DC18C}"/>
              </a:ext>
            </a:extLst>
          </p:cNvPr>
          <p:cNvSpPr txBox="1"/>
          <p:nvPr/>
        </p:nvSpPr>
        <p:spPr>
          <a:xfrm>
            <a:off x="8426185" y="4976840"/>
            <a:ext cx="377026" cy="276999"/>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Till</a:t>
            </a:r>
          </a:p>
        </p:txBody>
      </p:sp>
      <p:cxnSp>
        <p:nvCxnSpPr>
          <p:cNvPr id="137" name="Straight Connector 136">
            <a:extLst>
              <a:ext uri="{FF2B5EF4-FFF2-40B4-BE49-F238E27FC236}">
                <a16:creationId xmlns:a16="http://schemas.microsoft.com/office/drawing/2014/main" id="{918DF9DD-7620-45A2-AAFD-108FA9C31B44}"/>
              </a:ext>
            </a:extLst>
          </p:cNvPr>
          <p:cNvCxnSpPr>
            <a:cxnSpLocks/>
            <a:endCxn id="98" idx="1"/>
          </p:cNvCxnSpPr>
          <p:nvPr/>
        </p:nvCxnSpPr>
        <p:spPr>
          <a:xfrm flipV="1">
            <a:off x="3679231" y="1960497"/>
            <a:ext cx="608540" cy="61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AEA3DF7-B792-4CFB-80D8-544C7A7E4182}"/>
              </a:ext>
            </a:extLst>
          </p:cNvPr>
          <p:cNvSpPr txBox="1"/>
          <p:nvPr/>
        </p:nvSpPr>
        <p:spPr>
          <a:xfrm>
            <a:off x="2141396" y="2608072"/>
            <a:ext cx="878317" cy="276999"/>
          </a:xfrm>
          <a:prstGeom prst="rect">
            <a:avLst/>
          </a:prstGeom>
          <a:noFill/>
        </p:spPr>
        <p:txBody>
          <a:bodyPr wrap="none" rtlCol="0">
            <a:spAutoFit/>
          </a:bodyPr>
          <a:lstStyle/>
          <a:p>
            <a:r>
              <a:rPr lang="en-US" sz="1200" b="1" dirty="0">
                <a:solidFill>
                  <a:schemeClr val="bg1"/>
                </a:solidFill>
                <a:effectLst>
                  <a:outerShdw blurRad="38100" dist="38100" dir="2700000" algn="tl">
                    <a:srgbClr val="000000">
                      <a:alpha val="43137"/>
                    </a:srgbClr>
                  </a:outerShdw>
                </a:effectLst>
              </a:rPr>
              <a:t>Water well</a:t>
            </a:r>
          </a:p>
        </p:txBody>
      </p:sp>
    </p:spTree>
    <p:extLst>
      <p:ext uri="{BB962C8B-B14F-4D97-AF65-F5344CB8AC3E}">
        <p14:creationId xmlns:p14="http://schemas.microsoft.com/office/powerpoint/2010/main" val="267894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Groundwater Development</a:t>
            </a:r>
          </a:p>
        </p:txBody>
      </p:sp>
      <p:pic>
        <p:nvPicPr>
          <p:cNvPr id="13" name="Picture 12">
            <a:extLst>
              <a:ext uri="{FF2B5EF4-FFF2-40B4-BE49-F238E27FC236}">
                <a16:creationId xmlns:a16="http://schemas.microsoft.com/office/drawing/2014/main" id="{CCBA65E2-EE2F-456A-BA66-797A93A670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75612" y="0"/>
            <a:ext cx="4113213" cy="6858000"/>
          </a:xfrm>
          <a:prstGeom prst="rect">
            <a:avLst/>
          </a:prstGeom>
        </p:spPr>
      </p:pic>
      <p:pic>
        <p:nvPicPr>
          <p:cNvPr id="18" name="Picture 17">
            <a:extLst>
              <a:ext uri="{FF2B5EF4-FFF2-40B4-BE49-F238E27FC236}">
                <a16:creationId xmlns:a16="http://schemas.microsoft.com/office/drawing/2014/main" id="{4B565A65-1B55-4964-94BD-F1E7CB043D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6812" y="3982087"/>
            <a:ext cx="5189571" cy="2561296"/>
          </a:xfrm>
          <a:prstGeom prst="rect">
            <a:avLst/>
          </a:prstGeom>
        </p:spPr>
      </p:pic>
      <p:grpSp>
        <p:nvGrpSpPr>
          <p:cNvPr id="19" name="Group 18">
            <a:extLst>
              <a:ext uri="{FF2B5EF4-FFF2-40B4-BE49-F238E27FC236}">
                <a16:creationId xmlns:a16="http://schemas.microsoft.com/office/drawing/2014/main" id="{35F99544-B959-47C3-B322-E5B509C87D1E}"/>
              </a:ext>
            </a:extLst>
          </p:cNvPr>
          <p:cNvGrpSpPr/>
          <p:nvPr/>
        </p:nvGrpSpPr>
        <p:grpSpPr>
          <a:xfrm>
            <a:off x="2798600" y="964567"/>
            <a:ext cx="2084583" cy="5197816"/>
            <a:chOff x="4316217" y="974384"/>
            <a:chExt cx="2084583" cy="5197816"/>
          </a:xfrm>
        </p:grpSpPr>
        <p:pic>
          <p:nvPicPr>
            <p:cNvPr id="20" name="Picture 3">
              <a:extLst>
                <a:ext uri="{FF2B5EF4-FFF2-40B4-BE49-F238E27FC236}">
                  <a16:creationId xmlns:a16="http://schemas.microsoft.com/office/drawing/2014/main" id="{840A08A2-1536-4225-BA4F-904221059311}"/>
                </a:ext>
              </a:extLst>
            </p:cNvPr>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2000"/>
                      </a14:imgEffect>
                    </a14:imgLayer>
                  </a14:imgProps>
                </a:ext>
                <a:ext uri="{28A0092B-C50C-407E-A947-70E740481C1C}">
                  <a14:useLocalDpi xmlns:a14="http://schemas.microsoft.com/office/drawing/2010/main"/>
                </a:ext>
              </a:extLst>
            </a:blip>
            <a:srcRect/>
            <a:stretch>
              <a:fillRect/>
            </a:stretch>
          </p:blipFill>
          <p:spPr bwMode="auto">
            <a:xfrm>
              <a:off x="4316217" y="974384"/>
              <a:ext cx="1848118" cy="2743200"/>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21" name="Straight Connector 20">
              <a:extLst>
                <a:ext uri="{FF2B5EF4-FFF2-40B4-BE49-F238E27FC236}">
                  <a16:creationId xmlns:a16="http://schemas.microsoft.com/office/drawing/2014/main" id="{AD3C6BEB-5E2F-497A-8A4A-6CF47285A7F8}"/>
                </a:ext>
              </a:extLst>
            </p:cNvPr>
            <p:cNvCxnSpPr>
              <a:stCxn id="20" idx="2"/>
            </p:cNvCxnSpPr>
            <p:nvPr/>
          </p:nvCxnSpPr>
          <p:spPr>
            <a:xfrm>
              <a:off x="5240276" y="3717584"/>
              <a:ext cx="1160524" cy="24546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B174EE29-9CA1-4177-9141-3278782682EA}"/>
              </a:ext>
            </a:extLst>
          </p:cNvPr>
          <p:cNvGrpSpPr/>
          <p:nvPr/>
        </p:nvGrpSpPr>
        <p:grpSpPr>
          <a:xfrm>
            <a:off x="4883183" y="1376047"/>
            <a:ext cx="2466952" cy="4786336"/>
            <a:chOff x="6400800" y="1385864"/>
            <a:chExt cx="2466952" cy="4786336"/>
          </a:xfrm>
        </p:grpSpPr>
        <p:pic>
          <p:nvPicPr>
            <p:cNvPr id="23" name="Picture 2" descr="http://www.grindtv.com/wp-content/uploads/2013/04/Big-Sky-tram.jpg">
              <a:extLst>
                <a:ext uri="{FF2B5EF4-FFF2-40B4-BE49-F238E27FC236}">
                  <a16:creationId xmlns:a16="http://schemas.microsoft.com/office/drawing/2014/main" id="{D96E5538-D3B2-4597-8605-7A5D082A0E9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0800" y="1385864"/>
              <a:ext cx="2466952" cy="164592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B4B46CAB-4A3D-42A8-9875-15D7F663DBC3}"/>
                </a:ext>
              </a:extLst>
            </p:cNvPr>
            <p:cNvCxnSpPr>
              <a:stCxn id="23" idx="2"/>
            </p:cNvCxnSpPr>
            <p:nvPr/>
          </p:nvCxnSpPr>
          <p:spPr>
            <a:xfrm flipH="1">
              <a:off x="6400801" y="3031784"/>
              <a:ext cx="1233475" cy="31404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AC66D336-F506-4A8E-9170-4F3D16E0C9D8}"/>
              </a:ext>
            </a:extLst>
          </p:cNvPr>
          <p:cNvGrpSpPr/>
          <p:nvPr/>
        </p:nvGrpSpPr>
        <p:grpSpPr>
          <a:xfrm>
            <a:off x="4741734" y="4562183"/>
            <a:ext cx="1436849" cy="1676400"/>
            <a:chOff x="6259351" y="4572000"/>
            <a:chExt cx="1436849" cy="1676400"/>
          </a:xfrm>
        </p:grpSpPr>
        <p:sp>
          <p:nvSpPr>
            <p:cNvPr id="26" name="Oval 25">
              <a:extLst>
                <a:ext uri="{FF2B5EF4-FFF2-40B4-BE49-F238E27FC236}">
                  <a16:creationId xmlns:a16="http://schemas.microsoft.com/office/drawing/2014/main" id="{2ACE54F6-32E2-4FFB-A478-AD95BC7208C1}"/>
                </a:ext>
              </a:extLst>
            </p:cNvPr>
            <p:cNvSpPr/>
            <p:nvPr/>
          </p:nvSpPr>
          <p:spPr>
            <a:xfrm>
              <a:off x="6322750" y="6134100"/>
              <a:ext cx="154250" cy="114300"/>
            </a:xfrm>
            <a:prstGeom prst="ellipse">
              <a:avLst/>
            </a:prstGeom>
            <a:solidFill>
              <a:schemeClr val="accent2">
                <a:alpha val="7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F702018-842B-42B9-8C1F-121B0F337791}"/>
                </a:ext>
              </a:extLst>
            </p:cNvPr>
            <p:cNvCxnSpPr/>
            <p:nvPr/>
          </p:nvCxnSpPr>
          <p:spPr>
            <a:xfrm flipV="1">
              <a:off x="6365631" y="4572000"/>
              <a:ext cx="1330569" cy="931985"/>
            </a:xfrm>
            <a:prstGeom prst="straightConnector1">
              <a:avLst/>
            </a:prstGeom>
            <a:ln>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6018D3C-D6B5-41F9-9AD6-64243AB360C7}"/>
                </a:ext>
              </a:extLst>
            </p:cNvPr>
            <p:cNvSpPr txBox="1"/>
            <p:nvPr/>
          </p:nvSpPr>
          <p:spPr>
            <a:xfrm>
              <a:off x="6259351" y="5774984"/>
              <a:ext cx="292068" cy="369332"/>
            </a:xfrm>
            <a:prstGeom prst="rect">
              <a:avLst/>
            </a:prstGeom>
            <a:noFill/>
          </p:spPr>
          <p:txBody>
            <a:bodyPr wrap="none" rtlCol="0">
              <a:spAutoFit/>
            </a:bodyPr>
            <a:lstStyle/>
            <a:p>
              <a:r>
                <a:rPr lang="en-US" b="1" dirty="0"/>
                <a:t>?</a:t>
              </a:r>
            </a:p>
          </p:txBody>
        </p:sp>
      </p:grpSp>
      <p:sp>
        <p:nvSpPr>
          <p:cNvPr id="29" name="TextBox 28">
            <a:extLst>
              <a:ext uri="{FF2B5EF4-FFF2-40B4-BE49-F238E27FC236}">
                <a16:creationId xmlns:a16="http://schemas.microsoft.com/office/drawing/2014/main" id="{1600EF96-47D1-43EC-8D1E-EB2F54013617}"/>
              </a:ext>
            </a:extLst>
          </p:cNvPr>
          <p:cNvSpPr txBox="1"/>
          <p:nvPr/>
        </p:nvSpPr>
        <p:spPr>
          <a:xfrm>
            <a:off x="2811852" y="5933783"/>
            <a:ext cx="1244893" cy="276999"/>
          </a:xfrm>
          <a:prstGeom prst="rect">
            <a:avLst/>
          </a:prstGeom>
          <a:noFill/>
        </p:spPr>
        <p:txBody>
          <a:bodyPr wrap="none" rtlCol="0">
            <a:spAutoFit/>
          </a:bodyPr>
          <a:lstStyle/>
          <a:p>
            <a:r>
              <a:rPr lang="en-US" sz="1200" b="1" dirty="0"/>
              <a:t>Cumulative total</a:t>
            </a:r>
          </a:p>
        </p:txBody>
      </p:sp>
      <p:grpSp>
        <p:nvGrpSpPr>
          <p:cNvPr id="30" name="Group 29">
            <a:extLst>
              <a:ext uri="{FF2B5EF4-FFF2-40B4-BE49-F238E27FC236}">
                <a16:creationId xmlns:a16="http://schemas.microsoft.com/office/drawing/2014/main" id="{26E19190-0674-4B5C-879F-5C8B9D9B737C}"/>
              </a:ext>
            </a:extLst>
          </p:cNvPr>
          <p:cNvGrpSpPr/>
          <p:nvPr/>
        </p:nvGrpSpPr>
        <p:grpSpPr>
          <a:xfrm>
            <a:off x="160117" y="2009241"/>
            <a:ext cx="2079060" cy="3291840"/>
            <a:chOff x="5509684" y="1114279"/>
            <a:chExt cx="2079060" cy="3291840"/>
          </a:xfrm>
        </p:grpSpPr>
        <p:pic>
          <p:nvPicPr>
            <p:cNvPr id="31" name="Picture 4">
              <a:extLst>
                <a:ext uri="{FF2B5EF4-FFF2-40B4-BE49-F238E27FC236}">
                  <a16:creationId xmlns:a16="http://schemas.microsoft.com/office/drawing/2014/main" id="{3F7A50FB-4E97-4F37-A0EF-904587201BD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09684" y="1114279"/>
              <a:ext cx="2079060" cy="329184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2" name="Straight Connector 31">
              <a:extLst>
                <a:ext uri="{FF2B5EF4-FFF2-40B4-BE49-F238E27FC236}">
                  <a16:creationId xmlns:a16="http://schemas.microsoft.com/office/drawing/2014/main" id="{F6C98A21-F89C-459C-86C6-80230BBF57C0}"/>
                </a:ext>
              </a:extLst>
            </p:cNvPr>
            <p:cNvCxnSpPr/>
            <p:nvPr/>
          </p:nvCxnSpPr>
          <p:spPr>
            <a:xfrm>
              <a:off x="6896210" y="2517714"/>
              <a:ext cx="6708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246DA25-5A21-401E-8F09-A40AB37E3C7F}"/>
                </a:ext>
              </a:extLst>
            </p:cNvPr>
            <p:cNvCxnSpPr/>
            <p:nvPr/>
          </p:nvCxnSpPr>
          <p:spPr>
            <a:xfrm>
              <a:off x="5564224" y="2760199"/>
              <a:ext cx="20028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4FB26C-25E7-40E7-9E50-0E6ADE2BDB85}"/>
                </a:ext>
              </a:extLst>
            </p:cNvPr>
            <p:cNvCxnSpPr/>
            <p:nvPr/>
          </p:nvCxnSpPr>
          <p:spPr>
            <a:xfrm>
              <a:off x="5564224" y="2974914"/>
              <a:ext cx="40266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1921DB-AA59-4DFE-9421-70906735D090}"/>
                </a:ext>
              </a:extLst>
            </p:cNvPr>
            <p:cNvCxnSpPr/>
            <p:nvPr/>
          </p:nvCxnSpPr>
          <p:spPr>
            <a:xfrm>
              <a:off x="6213777" y="3965514"/>
              <a:ext cx="13533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709ED4-7C81-4203-9E25-33FDF7CA52BD}"/>
                </a:ext>
              </a:extLst>
            </p:cNvPr>
            <p:cNvCxnSpPr/>
            <p:nvPr/>
          </p:nvCxnSpPr>
          <p:spPr>
            <a:xfrm>
              <a:off x="5542903" y="4169757"/>
              <a:ext cx="22265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D4AA0D-1AED-4944-898A-D2678BDB5220}"/>
                </a:ext>
              </a:extLst>
            </p:cNvPr>
            <p:cNvCxnSpPr/>
            <p:nvPr/>
          </p:nvCxnSpPr>
          <p:spPr>
            <a:xfrm>
              <a:off x="5542903" y="1600200"/>
              <a:ext cx="67087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 name="Picture 38">
            <a:extLst>
              <a:ext uri="{FF2B5EF4-FFF2-40B4-BE49-F238E27FC236}">
                <a16:creationId xmlns:a16="http://schemas.microsoft.com/office/drawing/2014/main" id="{CF573DAF-18F6-4CD8-B612-11C3805C18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36812" y="3947043"/>
            <a:ext cx="5158869" cy="2552489"/>
          </a:xfrm>
          <a:prstGeom prst="rect">
            <a:avLst/>
          </a:prstGeom>
        </p:spPr>
      </p:pic>
    </p:spTree>
    <p:extLst>
      <p:ext uri="{BB962C8B-B14F-4D97-AF65-F5344CB8AC3E}">
        <p14:creationId xmlns:p14="http://schemas.microsoft.com/office/powerpoint/2010/main" val="207588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Groundwater vs Surface Water Use</a:t>
            </a:r>
          </a:p>
        </p:txBody>
      </p:sp>
      <p:pic>
        <p:nvPicPr>
          <p:cNvPr id="13" name="Picture 12">
            <a:extLst>
              <a:ext uri="{FF2B5EF4-FFF2-40B4-BE49-F238E27FC236}">
                <a16:creationId xmlns:a16="http://schemas.microsoft.com/office/drawing/2014/main" id="{B4AAFAB0-A8CA-4ACD-B05F-4CACFA781E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289" y="3962400"/>
            <a:ext cx="5189571" cy="2561296"/>
          </a:xfrm>
          <a:prstGeom prst="rect">
            <a:avLst/>
          </a:prstGeom>
          <a:ln>
            <a:noFill/>
          </a:ln>
          <a:effectLst>
            <a:softEdge rad="112500"/>
          </a:effectLst>
        </p:spPr>
      </p:pic>
      <p:grpSp>
        <p:nvGrpSpPr>
          <p:cNvPr id="14" name="Group 13">
            <a:extLst>
              <a:ext uri="{FF2B5EF4-FFF2-40B4-BE49-F238E27FC236}">
                <a16:creationId xmlns:a16="http://schemas.microsoft.com/office/drawing/2014/main" id="{2DDFF17F-D2F1-4887-810C-1FFA49161424}"/>
              </a:ext>
            </a:extLst>
          </p:cNvPr>
          <p:cNvGrpSpPr/>
          <p:nvPr/>
        </p:nvGrpSpPr>
        <p:grpSpPr>
          <a:xfrm>
            <a:off x="1217610" y="980497"/>
            <a:ext cx="3733801" cy="2677103"/>
            <a:chOff x="348383" y="972285"/>
            <a:chExt cx="3843995" cy="2979178"/>
          </a:xfrm>
        </p:grpSpPr>
        <p:grpSp>
          <p:nvGrpSpPr>
            <p:cNvPr id="18" name="Group 17">
              <a:extLst>
                <a:ext uri="{FF2B5EF4-FFF2-40B4-BE49-F238E27FC236}">
                  <a16:creationId xmlns:a16="http://schemas.microsoft.com/office/drawing/2014/main" id="{E8430CBA-E3CF-4E6C-823E-9D9CF90C9EC0}"/>
                </a:ext>
              </a:extLst>
            </p:cNvPr>
            <p:cNvGrpSpPr/>
            <p:nvPr/>
          </p:nvGrpSpPr>
          <p:grpSpPr>
            <a:xfrm>
              <a:off x="348383" y="972285"/>
              <a:ext cx="3843995" cy="2972133"/>
              <a:chOff x="609759" y="971554"/>
              <a:chExt cx="3843995" cy="2972133"/>
            </a:xfrm>
          </p:grpSpPr>
          <p:pic>
            <p:nvPicPr>
              <p:cNvPr id="20" name="Picture 19">
                <a:extLst>
                  <a:ext uri="{FF2B5EF4-FFF2-40B4-BE49-F238E27FC236}">
                    <a16:creationId xmlns:a16="http://schemas.microsoft.com/office/drawing/2014/main" id="{52DD496F-654C-45AC-92EC-4DE3656CB2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759" y="1017607"/>
                <a:ext cx="3721595" cy="2926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3021F25E-C71F-4D34-A294-FF7F3FD6F715}"/>
                  </a:ext>
                </a:extLst>
              </p:cNvPr>
              <p:cNvSpPr txBox="1"/>
              <p:nvPr/>
            </p:nvSpPr>
            <p:spPr>
              <a:xfrm>
                <a:off x="2605158" y="971554"/>
                <a:ext cx="1806237" cy="411006"/>
              </a:xfrm>
              <a:prstGeom prst="rect">
                <a:avLst/>
              </a:prstGeom>
              <a:noFill/>
            </p:spPr>
            <p:txBody>
              <a:bodyPr wrap="square" rtlCol="0">
                <a:spAutoFit/>
              </a:bodyPr>
              <a:lstStyle/>
              <a:p>
                <a:r>
                  <a:rPr lang="en-US" b="1" u="sng" dirty="0">
                    <a:solidFill>
                      <a:schemeClr val="bg1"/>
                    </a:solidFill>
                  </a:rPr>
                  <a:t>Withdrawals</a:t>
                </a:r>
              </a:p>
            </p:txBody>
          </p:sp>
          <p:sp>
            <p:nvSpPr>
              <p:cNvPr id="22" name="TextBox 21">
                <a:extLst>
                  <a:ext uri="{FF2B5EF4-FFF2-40B4-BE49-F238E27FC236}">
                    <a16:creationId xmlns:a16="http://schemas.microsoft.com/office/drawing/2014/main" id="{FC6B545D-A5AC-4FDA-B138-600CBEC3FA4F}"/>
                  </a:ext>
                </a:extLst>
              </p:cNvPr>
              <p:cNvSpPr txBox="1"/>
              <p:nvPr/>
            </p:nvSpPr>
            <p:spPr>
              <a:xfrm>
                <a:off x="3158685" y="1325383"/>
                <a:ext cx="1166903" cy="548009"/>
              </a:xfrm>
              <a:prstGeom prst="rect">
                <a:avLst/>
              </a:prstGeom>
              <a:noFill/>
            </p:spPr>
            <p:txBody>
              <a:bodyPr wrap="square" rtlCol="0">
                <a:spAutoFit/>
              </a:bodyPr>
              <a:lstStyle/>
              <a:p>
                <a:r>
                  <a:rPr lang="en-US" sz="1400" b="1" dirty="0">
                    <a:solidFill>
                      <a:schemeClr val="bg1"/>
                    </a:solidFill>
                  </a:rPr>
                  <a:t>3.62 MGD</a:t>
                </a:r>
              </a:p>
              <a:p>
                <a:pPr algn="ctr"/>
                <a:r>
                  <a:rPr lang="en-US" sz="1200" b="1" dirty="0">
                    <a:solidFill>
                      <a:schemeClr val="bg1"/>
                    </a:solidFill>
                  </a:rPr>
                  <a:t>(2015)</a:t>
                </a:r>
              </a:p>
            </p:txBody>
          </p:sp>
          <p:sp>
            <p:nvSpPr>
              <p:cNvPr id="23" name="TextBox 22">
                <a:extLst>
                  <a:ext uri="{FF2B5EF4-FFF2-40B4-BE49-F238E27FC236}">
                    <a16:creationId xmlns:a16="http://schemas.microsoft.com/office/drawing/2014/main" id="{50F766D4-009B-4E79-8E57-29DB698BB6A8}"/>
                  </a:ext>
                </a:extLst>
              </p:cNvPr>
              <p:cNvSpPr txBox="1"/>
              <p:nvPr/>
            </p:nvSpPr>
            <p:spPr>
              <a:xfrm>
                <a:off x="3473025" y="1981200"/>
                <a:ext cx="980729" cy="325380"/>
              </a:xfrm>
              <a:prstGeom prst="rect">
                <a:avLst/>
              </a:prstGeom>
              <a:noFill/>
            </p:spPr>
            <p:txBody>
              <a:bodyPr wrap="none" rtlCol="0">
                <a:spAutoFit/>
              </a:bodyPr>
              <a:lstStyle/>
              <a:p>
                <a:r>
                  <a:rPr lang="en-US" sz="1300" b="1" dirty="0">
                    <a:solidFill>
                      <a:schemeClr val="bg1"/>
                    </a:solidFill>
                  </a:rPr>
                  <a:t>Domestic</a:t>
                </a:r>
              </a:p>
            </p:txBody>
          </p:sp>
          <p:sp>
            <p:nvSpPr>
              <p:cNvPr id="24" name="TextBox 23">
                <a:extLst>
                  <a:ext uri="{FF2B5EF4-FFF2-40B4-BE49-F238E27FC236}">
                    <a16:creationId xmlns:a16="http://schemas.microsoft.com/office/drawing/2014/main" id="{7E4B1B94-0295-457E-A1A5-CBE43DA49526}"/>
                  </a:ext>
                </a:extLst>
              </p:cNvPr>
              <p:cNvSpPr txBox="1"/>
              <p:nvPr/>
            </p:nvSpPr>
            <p:spPr>
              <a:xfrm>
                <a:off x="3473025" y="2209800"/>
                <a:ext cx="929131" cy="325380"/>
              </a:xfrm>
              <a:prstGeom prst="rect">
                <a:avLst/>
              </a:prstGeom>
              <a:noFill/>
            </p:spPr>
            <p:txBody>
              <a:bodyPr wrap="none" rtlCol="0">
                <a:spAutoFit/>
              </a:bodyPr>
              <a:lstStyle/>
              <a:p>
                <a:r>
                  <a:rPr lang="en-US" sz="1300" b="1" dirty="0">
                    <a:solidFill>
                      <a:schemeClr val="bg1"/>
                    </a:solidFill>
                  </a:rPr>
                  <a:t>Irrigation</a:t>
                </a:r>
              </a:p>
            </p:txBody>
          </p:sp>
          <p:sp>
            <p:nvSpPr>
              <p:cNvPr id="25" name="TextBox 24">
                <a:extLst>
                  <a:ext uri="{FF2B5EF4-FFF2-40B4-BE49-F238E27FC236}">
                    <a16:creationId xmlns:a16="http://schemas.microsoft.com/office/drawing/2014/main" id="{982CFF7C-89EB-4E87-BDE0-E719C09DB8A2}"/>
                  </a:ext>
                </a:extLst>
              </p:cNvPr>
              <p:cNvSpPr txBox="1"/>
              <p:nvPr/>
            </p:nvSpPr>
            <p:spPr>
              <a:xfrm>
                <a:off x="3473025" y="2435294"/>
                <a:ext cx="534641" cy="325380"/>
              </a:xfrm>
              <a:prstGeom prst="rect">
                <a:avLst/>
              </a:prstGeom>
              <a:noFill/>
            </p:spPr>
            <p:txBody>
              <a:bodyPr wrap="none" rtlCol="0">
                <a:spAutoFit/>
              </a:bodyPr>
              <a:lstStyle/>
              <a:p>
                <a:r>
                  <a:rPr lang="en-US" sz="1300" b="1" dirty="0">
                    <a:solidFill>
                      <a:schemeClr val="bg1"/>
                    </a:solidFill>
                  </a:rPr>
                  <a:t>PWS</a:t>
                </a:r>
              </a:p>
            </p:txBody>
          </p:sp>
          <p:sp>
            <p:nvSpPr>
              <p:cNvPr id="26" name="TextBox 25">
                <a:extLst>
                  <a:ext uri="{FF2B5EF4-FFF2-40B4-BE49-F238E27FC236}">
                    <a16:creationId xmlns:a16="http://schemas.microsoft.com/office/drawing/2014/main" id="{65B12F28-3189-40AD-B7C6-DA2734D05F78}"/>
                  </a:ext>
                </a:extLst>
              </p:cNvPr>
              <p:cNvSpPr txBox="1"/>
              <p:nvPr/>
            </p:nvSpPr>
            <p:spPr>
              <a:xfrm>
                <a:off x="3473025" y="2667000"/>
                <a:ext cx="656150" cy="325380"/>
              </a:xfrm>
              <a:prstGeom prst="rect">
                <a:avLst/>
              </a:prstGeom>
              <a:noFill/>
            </p:spPr>
            <p:txBody>
              <a:bodyPr wrap="none" rtlCol="0">
                <a:spAutoFit/>
              </a:bodyPr>
              <a:lstStyle/>
              <a:p>
                <a:r>
                  <a:rPr lang="en-US" sz="1300" b="1" dirty="0">
                    <a:solidFill>
                      <a:schemeClr val="bg1"/>
                    </a:solidFill>
                  </a:rPr>
                  <a:t>Stock</a:t>
                </a:r>
              </a:p>
            </p:txBody>
          </p:sp>
          <p:sp>
            <p:nvSpPr>
              <p:cNvPr id="27" name="TextBox 26">
                <a:extLst>
                  <a:ext uri="{FF2B5EF4-FFF2-40B4-BE49-F238E27FC236}">
                    <a16:creationId xmlns:a16="http://schemas.microsoft.com/office/drawing/2014/main" id="{0A20DD1B-16B3-44D0-A1F8-97DEA2225985}"/>
                  </a:ext>
                </a:extLst>
              </p:cNvPr>
              <p:cNvSpPr txBox="1"/>
              <p:nvPr/>
            </p:nvSpPr>
            <p:spPr>
              <a:xfrm>
                <a:off x="3473025" y="2895600"/>
                <a:ext cx="942447" cy="325380"/>
              </a:xfrm>
              <a:prstGeom prst="rect">
                <a:avLst/>
              </a:prstGeom>
              <a:noFill/>
            </p:spPr>
            <p:txBody>
              <a:bodyPr wrap="none" rtlCol="0">
                <a:spAutoFit/>
              </a:bodyPr>
              <a:lstStyle/>
              <a:p>
                <a:r>
                  <a:rPr lang="en-US" sz="1300" b="1" dirty="0">
                    <a:solidFill>
                      <a:schemeClr val="bg1"/>
                    </a:solidFill>
                  </a:rPr>
                  <a:t>Industrial</a:t>
                </a:r>
              </a:p>
            </p:txBody>
          </p:sp>
          <p:sp>
            <p:nvSpPr>
              <p:cNvPr id="28" name="Rounded Rectangle 30">
                <a:extLst>
                  <a:ext uri="{FF2B5EF4-FFF2-40B4-BE49-F238E27FC236}">
                    <a16:creationId xmlns:a16="http://schemas.microsoft.com/office/drawing/2014/main" id="{E30B6D75-9E13-47ED-85CB-EE106530850F}"/>
                  </a:ext>
                </a:extLst>
              </p:cNvPr>
              <p:cNvSpPr/>
              <p:nvPr/>
            </p:nvSpPr>
            <p:spPr>
              <a:xfrm>
                <a:off x="3328834" y="2018444"/>
                <a:ext cx="996753" cy="30000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1">
                <a:extLst>
                  <a:ext uri="{FF2B5EF4-FFF2-40B4-BE49-F238E27FC236}">
                    <a16:creationId xmlns:a16="http://schemas.microsoft.com/office/drawing/2014/main" id="{628D8716-493C-43AA-AD5D-8887A2CEBE58}"/>
                  </a:ext>
                </a:extLst>
              </p:cNvPr>
              <p:cNvSpPr/>
              <p:nvPr/>
            </p:nvSpPr>
            <p:spPr>
              <a:xfrm>
                <a:off x="2119312" y="1501310"/>
                <a:ext cx="381000" cy="3000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01528515-93D0-4917-A041-78C4D0D59B1A}"/>
                </a:ext>
              </a:extLst>
            </p:cNvPr>
            <p:cNvSpPr txBox="1"/>
            <p:nvPr/>
          </p:nvSpPr>
          <p:spPr>
            <a:xfrm>
              <a:off x="3379201" y="3582131"/>
              <a:ext cx="700833" cy="369332"/>
            </a:xfrm>
            <a:prstGeom prst="rect">
              <a:avLst/>
            </a:prstGeom>
            <a:noFill/>
          </p:spPr>
          <p:txBody>
            <a:bodyPr wrap="none" rtlCol="0">
              <a:spAutoFit/>
            </a:bodyPr>
            <a:lstStyle/>
            <a:p>
              <a:r>
                <a:rPr lang="en-US" b="1" dirty="0"/>
                <a:t>USGS</a:t>
              </a:r>
            </a:p>
          </p:txBody>
        </p:sp>
      </p:grpSp>
      <p:pic>
        <p:nvPicPr>
          <p:cNvPr id="30" name="Picture 29">
            <a:extLst>
              <a:ext uri="{FF2B5EF4-FFF2-40B4-BE49-F238E27FC236}">
                <a16:creationId xmlns:a16="http://schemas.microsoft.com/office/drawing/2014/main" id="{D4FA554B-47C2-40B9-BEB4-24C95BBE45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51612" y="1223872"/>
            <a:ext cx="4814761" cy="2560320"/>
          </a:xfrm>
          <a:prstGeom prst="rect">
            <a:avLst/>
          </a:prstGeom>
          <a:ln>
            <a:solidFill>
              <a:schemeClr val="tx1"/>
            </a:solidFill>
          </a:ln>
        </p:spPr>
      </p:pic>
      <p:sp>
        <p:nvSpPr>
          <p:cNvPr id="31" name="TextBox 30">
            <a:extLst>
              <a:ext uri="{FF2B5EF4-FFF2-40B4-BE49-F238E27FC236}">
                <a16:creationId xmlns:a16="http://schemas.microsoft.com/office/drawing/2014/main" id="{F7EBAD1D-F0E6-4633-8B47-83F862017905}"/>
              </a:ext>
            </a:extLst>
          </p:cNvPr>
          <p:cNvSpPr txBox="1"/>
          <p:nvPr/>
        </p:nvSpPr>
        <p:spPr>
          <a:xfrm>
            <a:off x="7679958" y="2996932"/>
            <a:ext cx="412292" cy="307777"/>
          </a:xfrm>
          <a:prstGeom prst="rect">
            <a:avLst/>
          </a:prstGeom>
          <a:noFill/>
        </p:spPr>
        <p:txBody>
          <a:bodyPr wrap="none" rtlCol="0">
            <a:spAutoFit/>
          </a:bodyPr>
          <a:lstStyle/>
          <a:p>
            <a:r>
              <a:rPr lang="en-US" sz="1400" b="1" dirty="0"/>
              <a:t>3.6</a:t>
            </a:r>
          </a:p>
        </p:txBody>
      </p:sp>
      <p:sp>
        <p:nvSpPr>
          <p:cNvPr id="32" name="TextBox 31">
            <a:extLst>
              <a:ext uri="{FF2B5EF4-FFF2-40B4-BE49-F238E27FC236}">
                <a16:creationId xmlns:a16="http://schemas.microsoft.com/office/drawing/2014/main" id="{F7D471AF-1B51-4DCF-9916-0421497A2A8C}"/>
              </a:ext>
            </a:extLst>
          </p:cNvPr>
          <p:cNvSpPr txBox="1"/>
          <p:nvPr/>
        </p:nvSpPr>
        <p:spPr>
          <a:xfrm>
            <a:off x="9203958" y="1604872"/>
            <a:ext cx="458780" cy="307777"/>
          </a:xfrm>
          <a:prstGeom prst="rect">
            <a:avLst/>
          </a:prstGeom>
          <a:noFill/>
        </p:spPr>
        <p:txBody>
          <a:bodyPr wrap="none" rtlCol="0">
            <a:spAutoFit/>
          </a:bodyPr>
          <a:lstStyle/>
          <a:p>
            <a:r>
              <a:rPr lang="en-US" sz="1400" b="1" dirty="0"/>
              <a:t>281</a:t>
            </a:r>
          </a:p>
        </p:txBody>
      </p:sp>
      <p:sp>
        <p:nvSpPr>
          <p:cNvPr id="33" name="TextBox 32">
            <a:extLst>
              <a:ext uri="{FF2B5EF4-FFF2-40B4-BE49-F238E27FC236}">
                <a16:creationId xmlns:a16="http://schemas.microsoft.com/office/drawing/2014/main" id="{7BE38D3A-4241-4B6C-B49D-0FCAE93E8560}"/>
              </a:ext>
            </a:extLst>
          </p:cNvPr>
          <p:cNvSpPr txBox="1"/>
          <p:nvPr/>
        </p:nvSpPr>
        <p:spPr>
          <a:xfrm>
            <a:off x="10806918" y="3476415"/>
            <a:ext cx="527709" cy="276999"/>
          </a:xfrm>
          <a:prstGeom prst="rect">
            <a:avLst/>
          </a:prstGeom>
          <a:noFill/>
        </p:spPr>
        <p:txBody>
          <a:bodyPr wrap="none" rtlCol="0">
            <a:spAutoFit/>
          </a:bodyPr>
          <a:lstStyle/>
          <a:p>
            <a:r>
              <a:rPr lang="en-US" sz="1200" b="1" dirty="0"/>
              <a:t>USGS</a:t>
            </a:r>
          </a:p>
        </p:txBody>
      </p:sp>
      <p:grpSp>
        <p:nvGrpSpPr>
          <p:cNvPr id="34" name="Group 33">
            <a:extLst>
              <a:ext uri="{FF2B5EF4-FFF2-40B4-BE49-F238E27FC236}">
                <a16:creationId xmlns:a16="http://schemas.microsoft.com/office/drawing/2014/main" id="{74AADD2C-6E5F-4E66-B717-B56244E3A756}"/>
              </a:ext>
            </a:extLst>
          </p:cNvPr>
          <p:cNvGrpSpPr/>
          <p:nvPr/>
        </p:nvGrpSpPr>
        <p:grpSpPr>
          <a:xfrm>
            <a:off x="6537099" y="3923864"/>
            <a:ext cx="4825437" cy="2599832"/>
            <a:chOff x="4205654" y="3886200"/>
            <a:chExt cx="4825437" cy="2599832"/>
          </a:xfrm>
        </p:grpSpPr>
        <p:grpSp>
          <p:nvGrpSpPr>
            <p:cNvPr id="35" name="Group 34">
              <a:extLst>
                <a:ext uri="{FF2B5EF4-FFF2-40B4-BE49-F238E27FC236}">
                  <a16:creationId xmlns:a16="http://schemas.microsoft.com/office/drawing/2014/main" id="{BA9D4030-1060-4106-8CA5-C84ABA170B91}"/>
                </a:ext>
              </a:extLst>
            </p:cNvPr>
            <p:cNvGrpSpPr/>
            <p:nvPr/>
          </p:nvGrpSpPr>
          <p:grpSpPr>
            <a:xfrm>
              <a:off x="4205654" y="3886200"/>
              <a:ext cx="4825437" cy="2560320"/>
              <a:chOff x="4205654" y="3886200"/>
              <a:chExt cx="4825437" cy="2560320"/>
            </a:xfrm>
          </p:grpSpPr>
          <p:pic>
            <p:nvPicPr>
              <p:cNvPr id="37" name="Picture 36">
                <a:extLst>
                  <a:ext uri="{FF2B5EF4-FFF2-40B4-BE49-F238E27FC236}">
                    <a16:creationId xmlns:a16="http://schemas.microsoft.com/office/drawing/2014/main" id="{F31EF066-FFC3-4425-B96D-95F7675CCB1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05654" y="3886200"/>
                <a:ext cx="4825437" cy="2560320"/>
              </a:xfrm>
              <a:prstGeom prst="rect">
                <a:avLst/>
              </a:prstGeom>
              <a:ln>
                <a:solidFill>
                  <a:schemeClr val="tx1"/>
                </a:solidFill>
              </a:ln>
            </p:spPr>
          </p:pic>
          <p:sp>
            <p:nvSpPr>
              <p:cNvPr id="38" name="TextBox 37">
                <a:extLst>
                  <a:ext uri="{FF2B5EF4-FFF2-40B4-BE49-F238E27FC236}">
                    <a16:creationId xmlns:a16="http://schemas.microsoft.com/office/drawing/2014/main" id="{F323FD97-A61B-462E-B693-0EC14C0DAC5B}"/>
                  </a:ext>
                </a:extLst>
              </p:cNvPr>
              <p:cNvSpPr txBox="1"/>
              <p:nvPr/>
            </p:nvSpPr>
            <p:spPr>
              <a:xfrm>
                <a:off x="5716955" y="4176672"/>
                <a:ext cx="2004075" cy="400110"/>
              </a:xfrm>
              <a:prstGeom prst="rect">
                <a:avLst/>
              </a:prstGeom>
              <a:noFill/>
            </p:spPr>
            <p:txBody>
              <a:bodyPr wrap="none" rtlCol="0">
                <a:spAutoFit/>
              </a:bodyPr>
              <a:lstStyle/>
              <a:p>
                <a:r>
                  <a:rPr lang="en-US" sz="2000" b="1" dirty="0"/>
                  <a:t>(</a:t>
                </a:r>
                <a:r>
                  <a:rPr lang="en-US" sz="2000" b="1" u="sng" dirty="0">
                    <a:solidFill>
                      <a:schemeClr val="bg1"/>
                    </a:solidFill>
                  </a:rPr>
                  <a:t>non irrigation</a:t>
                </a:r>
                <a:r>
                  <a:rPr lang="en-US" sz="2000" b="1" dirty="0"/>
                  <a:t>)</a:t>
                </a:r>
              </a:p>
            </p:txBody>
          </p:sp>
          <p:sp>
            <p:nvSpPr>
              <p:cNvPr id="39" name="TextBox 38">
                <a:extLst>
                  <a:ext uri="{FF2B5EF4-FFF2-40B4-BE49-F238E27FC236}">
                    <a16:creationId xmlns:a16="http://schemas.microsoft.com/office/drawing/2014/main" id="{33EAFCA2-E9C6-4258-A9F0-3CAC4C3A58FB}"/>
                  </a:ext>
                </a:extLst>
              </p:cNvPr>
              <p:cNvSpPr txBox="1"/>
              <p:nvPr/>
            </p:nvSpPr>
            <p:spPr>
              <a:xfrm>
                <a:off x="5190393" y="4521949"/>
                <a:ext cx="412292" cy="307777"/>
              </a:xfrm>
              <a:prstGeom prst="rect">
                <a:avLst/>
              </a:prstGeom>
              <a:noFill/>
            </p:spPr>
            <p:txBody>
              <a:bodyPr wrap="none" rtlCol="0">
                <a:spAutoFit/>
              </a:bodyPr>
              <a:lstStyle/>
              <a:p>
                <a:r>
                  <a:rPr lang="en-US" sz="1400" b="1" dirty="0"/>
                  <a:t>3.1</a:t>
                </a:r>
              </a:p>
            </p:txBody>
          </p:sp>
          <p:sp>
            <p:nvSpPr>
              <p:cNvPr id="40" name="TextBox 39">
                <a:extLst>
                  <a:ext uri="{FF2B5EF4-FFF2-40B4-BE49-F238E27FC236}">
                    <a16:creationId xmlns:a16="http://schemas.microsoft.com/office/drawing/2014/main" id="{50FE8F3F-CBD3-4DC5-ACD4-958D839E731B}"/>
                  </a:ext>
                </a:extLst>
              </p:cNvPr>
              <p:cNvSpPr txBox="1"/>
              <p:nvPr/>
            </p:nvSpPr>
            <p:spPr>
              <a:xfrm>
                <a:off x="6805357" y="5049985"/>
                <a:ext cx="415498" cy="307777"/>
              </a:xfrm>
              <a:prstGeom prst="rect">
                <a:avLst/>
              </a:prstGeom>
              <a:noFill/>
            </p:spPr>
            <p:txBody>
              <a:bodyPr wrap="none" rtlCol="0">
                <a:spAutoFit/>
              </a:bodyPr>
              <a:lstStyle/>
              <a:p>
                <a:r>
                  <a:rPr lang="en-US" sz="1400" b="1" dirty="0"/>
                  <a:t>1.7</a:t>
                </a:r>
              </a:p>
            </p:txBody>
          </p:sp>
        </p:grpSp>
        <p:sp>
          <p:nvSpPr>
            <p:cNvPr id="36" name="TextBox 35">
              <a:extLst>
                <a:ext uri="{FF2B5EF4-FFF2-40B4-BE49-F238E27FC236}">
                  <a16:creationId xmlns:a16="http://schemas.microsoft.com/office/drawing/2014/main" id="{8BE83624-9385-430C-A4A0-8E7F37D5AFD6}"/>
                </a:ext>
              </a:extLst>
            </p:cNvPr>
            <p:cNvSpPr txBox="1"/>
            <p:nvPr/>
          </p:nvSpPr>
          <p:spPr>
            <a:xfrm>
              <a:off x="8460960" y="6209033"/>
              <a:ext cx="527709" cy="276999"/>
            </a:xfrm>
            <a:prstGeom prst="rect">
              <a:avLst/>
            </a:prstGeom>
            <a:noFill/>
          </p:spPr>
          <p:txBody>
            <a:bodyPr wrap="none" rtlCol="0">
              <a:spAutoFit/>
            </a:bodyPr>
            <a:lstStyle/>
            <a:p>
              <a:r>
                <a:rPr lang="en-US" sz="1200" b="1" dirty="0"/>
                <a:t>USGS</a:t>
              </a:r>
            </a:p>
          </p:txBody>
        </p:sp>
      </p:grpSp>
      <p:sp>
        <p:nvSpPr>
          <p:cNvPr id="41" name="TextBox 40">
            <a:extLst>
              <a:ext uri="{FF2B5EF4-FFF2-40B4-BE49-F238E27FC236}">
                <a16:creationId xmlns:a16="http://schemas.microsoft.com/office/drawing/2014/main" id="{10DFE878-F982-4D8E-8767-AD804EF858C9}"/>
              </a:ext>
            </a:extLst>
          </p:cNvPr>
          <p:cNvSpPr txBox="1"/>
          <p:nvPr/>
        </p:nvSpPr>
        <p:spPr>
          <a:xfrm>
            <a:off x="7803482" y="827755"/>
            <a:ext cx="2311017" cy="369332"/>
          </a:xfrm>
          <a:prstGeom prst="rect">
            <a:avLst/>
          </a:prstGeom>
          <a:noFill/>
        </p:spPr>
        <p:txBody>
          <a:bodyPr wrap="none" rtlCol="0">
            <a:spAutoFit/>
          </a:bodyPr>
          <a:lstStyle/>
          <a:p>
            <a:r>
              <a:rPr lang="en-US" b="1" dirty="0"/>
              <a:t>Volumetrically - minor</a:t>
            </a:r>
          </a:p>
        </p:txBody>
      </p:sp>
    </p:spTree>
    <p:extLst>
      <p:ext uri="{BB962C8B-B14F-4D97-AF65-F5344CB8AC3E}">
        <p14:creationId xmlns:p14="http://schemas.microsoft.com/office/powerpoint/2010/main" val="121718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A58802DC-F4F6-422A-945F-7BF289FE80F3}"/>
              </a:ext>
            </a:extLst>
          </p:cNvPr>
          <p:cNvSpPr txBox="1">
            <a:spLocks/>
          </p:cNvSpPr>
          <p:nvPr/>
        </p:nvSpPr>
        <p:spPr>
          <a:xfrm>
            <a:off x="303212" y="228600"/>
            <a:ext cx="116586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Groundwater Recharge</a:t>
            </a:r>
          </a:p>
        </p:txBody>
      </p:sp>
      <p:pic>
        <p:nvPicPr>
          <p:cNvPr id="13" name="Picture 12">
            <a:extLst>
              <a:ext uri="{FF2B5EF4-FFF2-40B4-BE49-F238E27FC236}">
                <a16:creationId xmlns:a16="http://schemas.microsoft.com/office/drawing/2014/main" id="{A6EF7200-E51A-4F09-B989-4EE7141BA7F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9031" y="-7374"/>
            <a:ext cx="4191000" cy="6858000"/>
          </a:xfrm>
          <a:prstGeom prst="rect">
            <a:avLst/>
          </a:prstGeom>
        </p:spPr>
      </p:pic>
      <p:pic>
        <p:nvPicPr>
          <p:cNvPr id="14" name="Picture 13">
            <a:extLst>
              <a:ext uri="{FF2B5EF4-FFF2-40B4-BE49-F238E27FC236}">
                <a16:creationId xmlns:a16="http://schemas.microsoft.com/office/drawing/2014/main" id="{BCCEED01-45F4-4FE7-825C-4008110F5CF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7334" y="6458740"/>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A2AA0184-C2FB-457D-9D35-A8A323BF0D49}"/>
              </a:ext>
            </a:extLst>
          </p:cNvPr>
          <p:cNvGrpSpPr/>
          <p:nvPr/>
        </p:nvGrpSpPr>
        <p:grpSpPr>
          <a:xfrm>
            <a:off x="8055230" y="145026"/>
            <a:ext cx="1849181" cy="461665"/>
            <a:chOff x="76199" y="152400"/>
            <a:chExt cx="1849181" cy="461665"/>
          </a:xfrm>
        </p:grpSpPr>
        <p:sp>
          <p:nvSpPr>
            <p:cNvPr id="19" name="TextBox 18">
              <a:extLst>
                <a:ext uri="{FF2B5EF4-FFF2-40B4-BE49-F238E27FC236}">
                  <a16:creationId xmlns:a16="http://schemas.microsoft.com/office/drawing/2014/main" id="{6E3025CB-A131-45C2-86AE-EFB645F47612}"/>
                </a:ext>
              </a:extLst>
            </p:cNvPr>
            <p:cNvSpPr txBox="1"/>
            <p:nvPr/>
          </p:nvSpPr>
          <p:spPr>
            <a:xfrm>
              <a:off x="76199" y="152400"/>
              <a:ext cx="1849181" cy="461665"/>
            </a:xfrm>
            <a:prstGeom prst="rect">
              <a:avLst/>
            </a:prstGeom>
            <a:solidFill>
              <a:schemeClr val="bg1"/>
            </a:solidFill>
            <a:ln>
              <a:solidFill>
                <a:schemeClr val="tx1"/>
              </a:solidFill>
            </a:ln>
          </p:spPr>
          <p:txBody>
            <a:bodyPr wrap="square" rtlCol="0">
              <a:spAutoFit/>
            </a:bodyPr>
            <a:lstStyle/>
            <a:p>
              <a:r>
                <a:rPr lang="en-US" sz="800" b="1" dirty="0">
                  <a:solidFill>
                    <a:srgbClr val="0070C0"/>
                  </a:solidFill>
                </a:rPr>
                <a:t>___</a:t>
              </a:r>
              <a:r>
                <a:rPr lang="en-US" sz="1200" b="1" dirty="0"/>
                <a:t>   Irrigation   Canals</a:t>
              </a:r>
            </a:p>
            <a:p>
              <a:r>
                <a:rPr lang="en-US" sz="1200" b="1" dirty="0"/>
                <a:t>        Irrigated lands</a:t>
              </a:r>
            </a:p>
          </p:txBody>
        </p:sp>
        <p:sp>
          <p:nvSpPr>
            <p:cNvPr id="20" name="Rectangle 19">
              <a:extLst>
                <a:ext uri="{FF2B5EF4-FFF2-40B4-BE49-F238E27FC236}">
                  <a16:creationId xmlns:a16="http://schemas.microsoft.com/office/drawing/2014/main" id="{56192E68-4A82-4C13-B8A6-9824A26F37F5}"/>
                </a:ext>
              </a:extLst>
            </p:cNvPr>
            <p:cNvSpPr/>
            <p:nvPr/>
          </p:nvSpPr>
          <p:spPr>
            <a:xfrm>
              <a:off x="152400" y="457200"/>
              <a:ext cx="1524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2A19DF41-5455-44E5-82C1-7309D94DF1F4}"/>
              </a:ext>
            </a:extLst>
          </p:cNvPr>
          <p:cNvSpPr txBox="1"/>
          <p:nvPr/>
        </p:nvSpPr>
        <p:spPr>
          <a:xfrm>
            <a:off x="1674812" y="1683017"/>
            <a:ext cx="5008102" cy="923330"/>
          </a:xfrm>
          <a:prstGeom prst="rect">
            <a:avLst/>
          </a:prstGeom>
          <a:noFill/>
        </p:spPr>
        <p:txBody>
          <a:bodyPr wrap="none" rtlCol="0">
            <a:spAutoFit/>
          </a:bodyPr>
          <a:lstStyle/>
          <a:p>
            <a:pPr marL="285750" indent="-285750">
              <a:buFont typeface="Arial" panose="020B0604020202020204" pitchFamily="34" charset="0"/>
              <a:buChar char="•"/>
            </a:pPr>
            <a:r>
              <a:rPr lang="en-US" dirty="0"/>
              <a:t>Precipitation*</a:t>
            </a:r>
          </a:p>
          <a:p>
            <a:pPr marL="285750" indent="-285750">
              <a:buFont typeface="Arial" panose="020B0604020202020204" pitchFamily="34" charset="0"/>
              <a:buChar char="•"/>
            </a:pPr>
            <a:r>
              <a:rPr lang="en-US" dirty="0"/>
              <a:t>Mountain front stream loss</a:t>
            </a:r>
          </a:p>
          <a:p>
            <a:pPr marL="285750" indent="-285750">
              <a:buFont typeface="Arial" panose="020B0604020202020204" pitchFamily="34" charset="0"/>
              <a:buChar char="•"/>
            </a:pPr>
            <a:r>
              <a:rPr lang="en-US" u="sng" dirty="0"/>
              <a:t>Canal seepage – “Incidental Recharge”</a:t>
            </a:r>
          </a:p>
        </p:txBody>
      </p:sp>
      <p:sp>
        <p:nvSpPr>
          <p:cNvPr id="22" name="TextBox 21">
            <a:extLst>
              <a:ext uri="{FF2B5EF4-FFF2-40B4-BE49-F238E27FC236}">
                <a16:creationId xmlns:a16="http://schemas.microsoft.com/office/drawing/2014/main" id="{1C6EF430-6DEF-4B5D-B6EA-AA8D4539C88E}"/>
              </a:ext>
            </a:extLst>
          </p:cNvPr>
          <p:cNvSpPr txBox="1"/>
          <p:nvPr/>
        </p:nvSpPr>
        <p:spPr>
          <a:xfrm>
            <a:off x="2284412" y="3505200"/>
            <a:ext cx="3026149" cy="1200329"/>
          </a:xfrm>
          <a:prstGeom prst="rect">
            <a:avLst/>
          </a:prstGeom>
          <a:noFill/>
        </p:spPr>
        <p:txBody>
          <a:bodyPr wrap="none" rtlCol="0">
            <a:spAutoFit/>
          </a:bodyPr>
          <a:lstStyle/>
          <a:p>
            <a:r>
              <a:rPr lang="en-US" u="sng" dirty="0"/>
              <a:t>Park Co. </a:t>
            </a:r>
            <a:r>
              <a:rPr lang="en-US" sz="1200" u="sng" dirty="0"/>
              <a:t>(USGS 2015)</a:t>
            </a:r>
          </a:p>
          <a:p>
            <a:pPr marL="285750" indent="-285750">
              <a:buFontTx/>
              <a:buChar char="-"/>
            </a:pPr>
            <a:r>
              <a:rPr lang="en-US" dirty="0"/>
              <a:t>Irrigates    ~ 62,000 acres</a:t>
            </a:r>
          </a:p>
          <a:p>
            <a:pPr marL="285750" indent="-285750">
              <a:buFontTx/>
              <a:buChar char="-"/>
            </a:pPr>
            <a:r>
              <a:rPr lang="en-US" dirty="0"/>
              <a:t>Diverts   ~  312,000 ac-</a:t>
            </a:r>
            <a:r>
              <a:rPr lang="en-US" dirty="0" err="1"/>
              <a:t>ft</a:t>
            </a:r>
            <a:r>
              <a:rPr lang="en-US" dirty="0"/>
              <a:t>/</a:t>
            </a:r>
            <a:r>
              <a:rPr lang="en-US" dirty="0" err="1"/>
              <a:t>yr</a:t>
            </a:r>
            <a:endParaRPr lang="en-US" dirty="0"/>
          </a:p>
          <a:p>
            <a:pPr marL="285750" indent="-285750">
              <a:buFontTx/>
              <a:buChar char="-"/>
            </a:pPr>
            <a:r>
              <a:rPr lang="en-US" dirty="0"/>
              <a:t>100’s of miles of canals</a:t>
            </a:r>
          </a:p>
        </p:txBody>
      </p:sp>
      <p:sp>
        <p:nvSpPr>
          <p:cNvPr id="23" name="TextBox 22">
            <a:extLst>
              <a:ext uri="{FF2B5EF4-FFF2-40B4-BE49-F238E27FC236}">
                <a16:creationId xmlns:a16="http://schemas.microsoft.com/office/drawing/2014/main" id="{B87CA0F2-8DFC-4B3F-A758-22D539584829}"/>
              </a:ext>
            </a:extLst>
          </p:cNvPr>
          <p:cNvSpPr txBox="1"/>
          <p:nvPr/>
        </p:nvSpPr>
        <p:spPr>
          <a:xfrm>
            <a:off x="2249599" y="4713318"/>
            <a:ext cx="3090270" cy="461665"/>
          </a:xfrm>
          <a:prstGeom prst="rect">
            <a:avLst/>
          </a:prstGeom>
          <a:noFill/>
        </p:spPr>
        <p:txBody>
          <a:bodyPr wrap="none" rtlCol="0">
            <a:spAutoFit/>
          </a:bodyPr>
          <a:lstStyle/>
          <a:p>
            <a:r>
              <a:rPr lang="en-US" sz="2400" b="1" dirty="0"/>
              <a:t>~ 5 </a:t>
            </a:r>
            <a:r>
              <a:rPr lang="en-US" sz="2400" b="1" dirty="0" err="1"/>
              <a:t>ft</a:t>
            </a:r>
            <a:r>
              <a:rPr lang="en-US" sz="2400" b="1" dirty="0"/>
              <a:t> of water per acre</a:t>
            </a:r>
          </a:p>
        </p:txBody>
      </p:sp>
    </p:spTree>
    <p:extLst>
      <p:ext uri="{BB962C8B-B14F-4D97-AF65-F5344CB8AC3E}">
        <p14:creationId xmlns:p14="http://schemas.microsoft.com/office/powerpoint/2010/main" val="2487697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44" y="0"/>
            <a:ext cx="4191000" cy="68580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0614" y="1066802"/>
            <a:ext cx="5333798" cy="3525732"/>
          </a:xfrm>
          <a:prstGeom prst="rect">
            <a:avLst/>
          </a:prstGeom>
          <a:ln>
            <a:solidFill>
              <a:schemeClr val="tx1"/>
            </a:solidFill>
          </a:ln>
        </p:spPr>
      </p:pic>
      <p:sp>
        <p:nvSpPr>
          <p:cNvPr id="5" name="Isosceles Triangle 4"/>
          <p:cNvSpPr/>
          <p:nvPr/>
        </p:nvSpPr>
        <p:spPr>
          <a:xfrm>
            <a:off x="2464229" y="1213338"/>
            <a:ext cx="176784" cy="1524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47"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p:cNvGrpSpPr/>
          <p:nvPr/>
        </p:nvGrpSpPr>
        <p:grpSpPr>
          <a:xfrm>
            <a:off x="4722812" y="3914957"/>
            <a:ext cx="4667904" cy="395188"/>
            <a:chOff x="4635767" y="3313584"/>
            <a:chExt cx="4667904" cy="395188"/>
          </a:xfrm>
        </p:grpSpPr>
        <p:grpSp>
          <p:nvGrpSpPr>
            <p:cNvPr id="12" name="Group 11"/>
            <p:cNvGrpSpPr/>
            <p:nvPr/>
          </p:nvGrpSpPr>
          <p:grpSpPr>
            <a:xfrm>
              <a:off x="5029200" y="3400995"/>
              <a:ext cx="4274471" cy="307777"/>
              <a:chOff x="5029200" y="3400995"/>
              <a:chExt cx="4274471" cy="307777"/>
            </a:xfrm>
          </p:grpSpPr>
          <p:cxnSp>
            <p:nvCxnSpPr>
              <p:cNvPr id="9" name="Straight Connector 8"/>
              <p:cNvCxnSpPr/>
              <p:nvPr/>
            </p:nvCxnSpPr>
            <p:spPr>
              <a:xfrm>
                <a:off x="5029200" y="3429000"/>
                <a:ext cx="3581400" cy="0"/>
              </a:xfrm>
              <a:prstGeom prst="line">
                <a:avLst/>
              </a:prstGeom>
              <a:ln w="158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54063" y="3400995"/>
                <a:ext cx="3249608" cy="307777"/>
              </a:xfrm>
              <a:prstGeom prst="rect">
                <a:avLst/>
              </a:prstGeom>
              <a:noFill/>
            </p:spPr>
            <p:txBody>
              <a:bodyPr wrap="none" rtlCol="0">
                <a:spAutoFit/>
              </a:bodyPr>
              <a:lstStyle/>
              <a:p>
                <a:r>
                  <a:rPr lang="en-US" sz="1400" b="1" dirty="0">
                    <a:solidFill>
                      <a:schemeClr val="bg1"/>
                    </a:solidFill>
                  </a:rPr>
                  <a:t>Base flow = groundwater </a:t>
                </a:r>
                <a:r>
                  <a:rPr lang="en-US" sz="1400" b="1" dirty="0"/>
                  <a:t>discharge</a:t>
                </a:r>
              </a:p>
            </p:txBody>
          </p:sp>
        </p:grpSp>
        <p:sp>
          <p:nvSpPr>
            <p:cNvPr id="13" name="TextBox 12"/>
            <p:cNvSpPr txBox="1"/>
            <p:nvPr/>
          </p:nvSpPr>
          <p:spPr>
            <a:xfrm>
              <a:off x="4635767" y="3313584"/>
              <a:ext cx="441146" cy="230832"/>
            </a:xfrm>
            <a:prstGeom prst="rect">
              <a:avLst/>
            </a:prstGeom>
            <a:noFill/>
          </p:spPr>
          <p:txBody>
            <a:bodyPr wrap="none" rtlCol="0">
              <a:spAutoFit/>
            </a:bodyPr>
            <a:lstStyle/>
            <a:p>
              <a:r>
                <a:rPr lang="en-US" sz="900" b="1" dirty="0"/>
                <a:t>1000</a:t>
              </a:r>
            </a:p>
          </p:txBody>
        </p:sp>
      </p:grpSp>
      <p:sp>
        <p:nvSpPr>
          <p:cNvPr id="15" name="TextBox 14"/>
          <p:cNvSpPr txBox="1"/>
          <p:nvPr/>
        </p:nvSpPr>
        <p:spPr>
          <a:xfrm>
            <a:off x="7999444" y="1256991"/>
            <a:ext cx="1725152" cy="307777"/>
          </a:xfrm>
          <a:prstGeom prst="rect">
            <a:avLst/>
          </a:prstGeom>
          <a:noFill/>
        </p:spPr>
        <p:txBody>
          <a:bodyPr wrap="none" rtlCol="0">
            <a:spAutoFit/>
          </a:bodyPr>
          <a:lstStyle/>
          <a:p>
            <a:r>
              <a:rPr lang="en-US" sz="1400" dirty="0"/>
              <a:t>*</a:t>
            </a:r>
            <a:r>
              <a:rPr lang="en-US" sz="1400" b="1" dirty="0">
                <a:solidFill>
                  <a:schemeClr val="bg1"/>
                </a:solidFill>
              </a:rPr>
              <a:t>integrated signal</a:t>
            </a:r>
          </a:p>
        </p:txBody>
      </p:sp>
      <p:sp>
        <p:nvSpPr>
          <p:cNvPr id="16" name="Rectangle 15"/>
          <p:cNvSpPr/>
          <p:nvPr/>
        </p:nvSpPr>
        <p:spPr>
          <a:xfrm>
            <a:off x="7802053" y="1020246"/>
            <a:ext cx="282450" cy="369332"/>
          </a:xfrm>
          <a:prstGeom prst="rect">
            <a:avLst/>
          </a:prstGeom>
        </p:spPr>
        <p:txBody>
          <a:bodyPr wrap="none">
            <a:spAutoFit/>
          </a:bodyPr>
          <a:lstStyle/>
          <a:p>
            <a:r>
              <a:rPr lang="en-US" dirty="0"/>
              <a:t>*</a:t>
            </a:r>
          </a:p>
        </p:txBody>
      </p:sp>
      <p:sp>
        <p:nvSpPr>
          <p:cNvPr id="17" name="TextBox 16"/>
          <p:cNvSpPr txBox="1"/>
          <p:nvPr/>
        </p:nvSpPr>
        <p:spPr>
          <a:xfrm>
            <a:off x="4799012" y="4592534"/>
            <a:ext cx="5009705" cy="369332"/>
          </a:xfrm>
          <a:prstGeom prst="rect">
            <a:avLst/>
          </a:prstGeom>
          <a:noFill/>
        </p:spPr>
        <p:txBody>
          <a:bodyPr wrap="none" rtlCol="0">
            <a:spAutoFit/>
          </a:bodyPr>
          <a:lstStyle/>
          <a:p>
            <a:r>
              <a:rPr lang="en-US" dirty="0"/>
              <a:t>1000 </a:t>
            </a:r>
            <a:r>
              <a:rPr lang="en-US" dirty="0" err="1"/>
              <a:t>cfs</a:t>
            </a:r>
            <a:r>
              <a:rPr lang="en-US" dirty="0"/>
              <a:t> = 1983 ac-</a:t>
            </a:r>
            <a:r>
              <a:rPr lang="en-US" dirty="0" err="1"/>
              <a:t>ft</a:t>
            </a:r>
            <a:r>
              <a:rPr lang="en-US" dirty="0"/>
              <a:t>/day = </a:t>
            </a:r>
            <a:r>
              <a:rPr lang="en-US" b="1" dirty="0"/>
              <a:t>724,000 ac-</a:t>
            </a:r>
            <a:r>
              <a:rPr lang="en-US" b="1" dirty="0" err="1"/>
              <a:t>ft</a:t>
            </a:r>
            <a:r>
              <a:rPr lang="en-US" b="1" dirty="0"/>
              <a:t>/</a:t>
            </a:r>
            <a:r>
              <a:rPr lang="en-US" b="1" dirty="0" err="1"/>
              <a:t>yr</a:t>
            </a:r>
            <a:endParaRPr lang="en-US" b="1" dirty="0"/>
          </a:p>
        </p:txBody>
      </p:sp>
      <p:sp>
        <p:nvSpPr>
          <p:cNvPr id="18" name="Arc 17"/>
          <p:cNvSpPr/>
          <p:nvPr/>
        </p:nvSpPr>
        <p:spPr>
          <a:xfrm rot="6479683">
            <a:off x="1777960" y="1515119"/>
            <a:ext cx="651569" cy="533400"/>
          </a:xfrm>
          <a:prstGeom prst="arc">
            <a:avLst/>
          </a:prstGeom>
          <a:ln w="22225">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13758081">
            <a:off x="2429192" y="1932118"/>
            <a:ext cx="651569" cy="533400"/>
          </a:xfrm>
          <a:prstGeom prst="arc">
            <a:avLst>
              <a:gd name="adj1" fmla="val 16200000"/>
              <a:gd name="adj2" fmla="val 21171797"/>
            </a:avLst>
          </a:prstGeom>
          <a:ln w="22225">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6479683">
            <a:off x="1356921" y="2274575"/>
            <a:ext cx="651569" cy="533400"/>
          </a:xfrm>
          <a:prstGeom prst="arc">
            <a:avLst/>
          </a:prstGeom>
          <a:ln w="22225">
            <a:solidFill>
              <a:schemeClr val="accent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13758081">
            <a:off x="2008153" y="2691574"/>
            <a:ext cx="651569" cy="533400"/>
          </a:xfrm>
          <a:prstGeom prst="arc">
            <a:avLst>
              <a:gd name="adj1" fmla="val 16200000"/>
              <a:gd name="adj2" fmla="val 21171797"/>
            </a:avLst>
          </a:prstGeom>
          <a:ln w="22225">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flipH="1">
            <a:off x="2526427" y="1389579"/>
            <a:ext cx="54453" cy="503361"/>
          </a:xfrm>
          <a:custGeom>
            <a:avLst/>
            <a:gdLst>
              <a:gd name="connsiteX0" fmla="*/ 0 w 79131"/>
              <a:gd name="connsiteY0" fmla="*/ 334108 h 334108"/>
              <a:gd name="connsiteX1" fmla="*/ 79131 w 79131"/>
              <a:gd name="connsiteY1" fmla="*/ 0 h 334108"/>
              <a:gd name="connsiteX0" fmla="*/ 0 w 79131"/>
              <a:gd name="connsiteY0" fmla="*/ 334108 h 334108"/>
              <a:gd name="connsiteX1" fmla="*/ 29609 w 79131"/>
              <a:gd name="connsiteY1" fmla="*/ 206540 h 334108"/>
              <a:gd name="connsiteX2" fmla="*/ 79131 w 79131"/>
              <a:gd name="connsiteY2" fmla="*/ 0 h 334108"/>
              <a:gd name="connsiteX0" fmla="*/ 94307 w 94307"/>
              <a:gd name="connsiteY0" fmla="*/ 435630 h 435630"/>
              <a:gd name="connsiteX1" fmla="*/ 270 w 94307"/>
              <a:gd name="connsiteY1" fmla="*/ 206540 h 435630"/>
              <a:gd name="connsiteX2" fmla="*/ 49792 w 94307"/>
              <a:gd name="connsiteY2" fmla="*/ 0 h 435630"/>
              <a:gd name="connsiteX0" fmla="*/ 118911 w 118911"/>
              <a:gd name="connsiteY0" fmla="*/ 435630 h 435630"/>
              <a:gd name="connsiteX1" fmla="*/ 146 w 118911"/>
              <a:gd name="connsiteY1" fmla="*/ 241852 h 435630"/>
              <a:gd name="connsiteX2" fmla="*/ 74396 w 118911"/>
              <a:gd name="connsiteY2" fmla="*/ 0 h 435630"/>
              <a:gd name="connsiteX0" fmla="*/ 118911 w 118911"/>
              <a:gd name="connsiteY0" fmla="*/ 435630 h 435630"/>
              <a:gd name="connsiteX1" fmla="*/ 146 w 118911"/>
              <a:gd name="connsiteY1" fmla="*/ 241852 h 435630"/>
              <a:gd name="connsiteX2" fmla="*/ 74396 w 118911"/>
              <a:gd name="connsiteY2" fmla="*/ 0 h 435630"/>
              <a:gd name="connsiteX0" fmla="*/ 143596 w 143596"/>
              <a:gd name="connsiteY0" fmla="*/ 435630 h 435630"/>
              <a:gd name="connsiteX1" fmla="*/ 100 w 143596"/>
              <a:gd name="connsiteY1" fmla="*/ 202125 h 435630"/>
              <a:gd name="connsiteX2" fmla="*/ 99081 w 143596"/>
              <a:gd name="connsiteY2" fmla="*/ 0 h 435630"/>
              <a:gd name="connsiteX0" fmla="*/ 135352 w 135352"/>
              <a:gd name="connsiteY0" fmla="*/ 466529 h 466529"/>
              <a:gd name="connsiteX1" fmla="*/ 100 w 135352"/>
              <a:gd name="connsiteY1" fmla="*/ 202125 h 466529"/>
              <a:gd name="connsiteX2" fmla="*/ 99081 w 135352"/>
              <a:gd name="connsiteY2" fmla="*/ 0 h 466529"/>
              <a:gd name="connsiteX0" fmla="*/ 94248 w 94248"/>
              <a:gd name="connsiteY0" fmla="*/ 466529 h 466529"/>
              <a:gd name="connsiteX1" fmla="*/ 211 w 94248"/>
              <a:gd name="connsiteY1" fmla="*/ 285991 h 466529"/>
              <a:gd name="connsiteX2" fmla="*/ 57977 w 94248"/>
              <a:gd name="connsiteY2" fmla="*/ 0 h 466529"/>
            </a:gdLst>
            <a:ahLst/>
            <a:cxnLst>
              <a:cxn ang="0">
                <a:pos x="connsiteX0" y="connsiteY0"/>
              </a:cxn>
              <a:cxn ang="0">
                <a:pos x="connsiteX1" y="connsiteY1"/>
              </a:cxn>
              <a:cxn ang="0">
                <a:pos x="connsiteX2" y="connsiteY2"/>
              </a:cxn>
            </a:cxnLst>
            <a:rect l="l" t="t" r="r" b="b"/>
            <a:pathLst>
              <a:path w="94248" h="466529">
                <a:moveTo>
                  <a:pt x="94248" y="466529"/>
                </a:moveTo>
                <a:cubicBezTo>
                  <a:pt x="54660" y="401936"/>
                  <a:pt x="-1415" y="469762"/>
                  <a:pt x="211" y="285991"/>
                </a:cubicBezTo>
                <a:cubicBezTo>
                  <a:pt x="-3021" y="302190"/>
                  <a:pt x="31600" y="111369"/>
                  <a:pt x="57977" y="0"/>
                </a:cubicBezTo>
              </a:path>
            </a:pathLst>
          </a:custGeom>
          <a:noFill/>
          <a:ln w="41275">
            <a:solidFill>
              <a:schemeClr val="accent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stCxn id="4" idx="1"/>
          </p:cNvCxnSpPr>
          <p:nvPr/>
        </p:nvCxnSpPr>
        <p:spPr>
          <a:xfrm flipH="1" flipV="1">
            <a:off x="2641014" y="1389582"/>
            <a:ext cx="1929600" cy="14400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84444" y="152401"/>
            <a:ext cx="1828980" cy="830997"/>
            <a:chOff x="76200" y="152400"/>
            <a:chExt cx="1524000" cy="830997"/>
          </a:xfrm>
        </p:grpSpPr>
        <p:sp>
          <p:nvSpPr>
            <p:cNvPr id="26" name="TextBox 25"/>
            <p:cNvSpPr txBox="1"/>
            <p:nvPr/>
          </p:nvSpPr>
          <p:spPr>
            <a:xfrm>
              <a:off x="76200" y="152400"/>
              <a:ext cx="1524000" cy="830997"/>
            </a:xfrm>
            <a:prstGeom prst="rect">
              <a:avLst/>
            </a:prstGeom>
            <a:solidFill>
              <a:schemeClr val="bg1"/>
            </a:solidFill>
            <a:ln>
              <a:solidFill>
                <a:schemeClr val="tx1"/>
              </a:solidFill>
            </a:ln>
          </p:spPr>
          <p:txBody>
            <a:bodyPr wrap="square" rtlCol="0">
              <a:spAutoFit/>
            </a:bodyPr>
            <a:lstStyle/>
            <a:p>
              <a:r>
                <a:rPr lang="en-US" sz="800" b="1" dirty="0">
                  <a:solidFill>
                    <a:srgbClr val="0070C0"/>
                  </a:solidFill>
                </a:rPr>
                <a:t>___</a:t>
              </a:r>
              <a:r>
                <a:rPr lang="en-US" sz="1200" b="1" dirty="0"/>
                <a:t>   Irrigation Canals</a:t>
              </a:r>
            </a:p>
            <a:p>
              <a:r>
                <a:rPr lang="en-US" sz="1200" b="1" dirty="0"/>
                <a:t>        Irrigated lands</a:t>
              </a:r>
            </a:p>
          </p:txBody>
        </p:sp>
        <p:sp>
          <p:nvSpPr>
            <p:cNvPr id="27" name="Rectangle 26"/>
            <p:cNvSpPr/>
            <p:nvPr/>
          </p:nvSpPr>
          <p:spPr>
            <a:xfrm>
              <a:off x="152400" y="457200"/>
              <a:ext cx="152400" cy="76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4">
            <a:extLst>
              <a:ext uri="{FF2B5EF4-FFF2-40B4-BE49-F238E27FC236}">
                <a16:creationId xmlns:a16="http://schemas.microsoft.com/office/drawing/2014/main" id="{5E9CE10D-C77F-4828-94B4-1D63EA2BC712}"/>
              </a:ext>
            </a:extLst>
          </p:cNvPr>
          <p:cNvSpPr txBox="1">
            <a:spLocks/>
          </p:cNvSpPr>
          <p:nvPr/>
        </p:nvSpPr>
        <p:spPr>
          <a:xfrm>
            <a:off x="4418012" y="228601"/>
            <a:ext cx="6477000" cy="609600"/>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r"/>
            <a:r>
              <a:rPr lang="en-US" dirty="0"/>
              <a:t>Groundwater Discharge</a:t>
            </a:r>
          </a:p>
        </p:txBody>
      </p:sp>
      <p:pic>
        <p:nvPicPr>
          <p:cNvPr id="29" name="Picture 28">
            <a:extLst>
              <a:ext uri="{FF2B5EF4-FFF2-40B4-BE49-F238E27FC236}">
                <a16:creationId xmlns:a16="http://schemas.microsoft.com/office/drawing/2014/main" id="{731374C5-57BD-49C4-BE06-3033AA9905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4218" y="5154694"/>
            <a:ext cx="2155758" cy="1616819"/>
          </a:xfrm>
          <a:prstGeom prst="rect">
            <a:avLst/>
          </a:prstGeom>
          <a:ln>
            <a:solidFill>
              <a:schemeClr val="tx1"/>
            </a:solidFill>
          </a:ln>
        </p:spPr>
      </p:pic>
      <p:sp>
        <p:nvSpPr>
          <p:cNvPr id="30" name="TextBox 29">
            <a:extLst>
              <a:ext uri="{FF2B5EF4-FFF2-40B4-BE49-F238E27FC236}">
                <a16:creationId xmlns:a16="http://schemas.microsoft.com/office/drawing/2014/main" id="{CEB9A603-2EF8-4BEE-85C6-FD8477B7A720}"/>
              </a:ext>
            </a:extLst>
          </p:cNvPr>
          <p:cNvSpPr txBox="1"/>
          <p:nvPr/>
        </p:nvSpPr>
        <p:spPr>
          <a:xfrm>
            <a:off x="8284137" y="5414931"/>
            <a:ext cx="2880917" cy="1200329"/>
          </a:xfrm>
          <a:prstGeom prst="rect">
            <a:avLst/>
          </a:prstGeom>
          <a:noFill/>
        </p:spPr>
        <p:txBody>
          <a:bodyPr wrap="none" rtlCol="0">
            <a:spAutoFit/>
          </a:bodyPr>
          <a:lstStyle/>
          <a:p>
            <a:r>
              <a:rPr lang="en-US" dirty="0"/>
              <a:t>GW Withdrawals</a:t>
            </a:r>
          </a:p>
          <a:p>
            <a:r>
              <a:rPr lang="en-US" dirty="0"/>
              <a:t>3.8 MGD = 11 ac-</a:t>
            </a:r>
            <a:r>
              <a:rPr lang="en-US" dirty="0" err="1"/>
              <a:t>ft</a:t>
            </a:r>
            <a:r>
              <a:rPr lang="en-US" dirty="0"/>
              <a:t>/day </a:t>
            </a:r>
          </a:p>
          <a:p>
            <a:r>
              <a:rPr lang="en-US" dirty="0"/>
              <a:t>= </a:t>
            </a:r>
            <a:r>
              <a:rPr lang="en-US" b="1" u="sng" dirty="0"/>
              <a:t>4,000 ac-</a:t>
            </a:r>
            <a:r>
              <a:rPr lang="en-US" b="1" u="sng" dirty="0" err="1"/>
              <a:t>ft</a:t>
            </a:r>
            <a:r>
              <a:rPr lang="en-US" b="1" u="sng" dirty="0"/>
              <a:t>/</a:t>
            </a:r>
            <a:r>
              <a:rPr lang="en-US" b="1" u="sng" dirty="0" err="1"/>
              <a:t>yr</a:t>
            </a:r>
            <a:endParaRPr lang="en-US" b="1" u="sng" dirty="0"/>
          </a:p>
          <a:p>
            <a:endParaRPr lang="en-US" dirty="0"/>
          </a:p>
        </p:txBody>
      </p:sp>
    </p:spTree>
    <p:extLst>
      <p:ext uri="{BB962C8B-B14F-4D97-AF65-F5344CB8AC3E}">
        <p14:creationId xmlns:p14="http://schemas.microsoft.com/office/powerpoint/2010/main" val="449747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191000" cy="6858000"/>
          </a:xfrm>
          <a:prstGeom prst="rect">
            <a:avLst/>
          </a:prstGeom>
        </p:spPr>
      </p:pic>
      <p:sp>
        <p:nvSpPr>
          <p:cNvPr id="2" name="Rectangle 1"/>
          <p:cNvSpPr/>
          <p:nvPr/>
        </p:nvSpPr>
        <p:spPr>
          <a:xfrm>
            <a:off x="5863854" y="221459"/>
            <a:ext cx="4570482" cy="523220"/>
          </a:xfrm>
          <a:prstGeom prst="rect">
            <a:avLst/>
          </a:prstGeom>
        </p:spPr>
        <p:txBody>
          <a:bodyPr wrap="none">
            <a:spAutoFit/>
          </a:bodyPr>
          <a:lstStyle/>
          <a:p>
            <a:pPr algn="ctr"/>
            <a:r>
              <a:rPr lang="en-US" sz="2800" b="1" dirty="0"/>
              <a:t>Groundwater level trends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03"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p:nvPr/>
        </p:nvGrpSpPr>
        <p:grpSpPr>
          <a:xfrm>
            <a:off x="4326519" y="4784725"/>
            <a:ext cx="4698275" cy="1828800"/>
            <a:chOff x="4306003" y="4472622"/>
            <a:chExt cx="4698275" cy="1828800"/>
          </a:xfrm>
        </p:grpSpPr>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06003" y="4472622"/>
              <a:ext cx="4698275" cy="1828800"/>
            </a:xfrm>
            <a:prstGeom prst="rect">
              <a:avLst/>
            </a:prstGeom>
            <a:ln>
              <a:solidFill>
                <a:schemeClr val="accent1">
                  <a:shade val="50000"/>
                </a:schemeClr>
              </a:solidFill>
            </a:ln>
          </p:spPr>
        </p:pic>
        <p:sp>
          <p:nvSpPr>
            <p:cNvPr id="12" name="Freeform 11"/>
            <p:cNvSpPr/>
            <p:nvPr/>
          </p:nvSpPr>
          <p:spPr>
            <a:xfrm>
              <a:off x="6253163" y="4800600"/>
              <a:ext cx="352425" cy="657225"/>
            </a:xfrm>
            <a:custGeom>
              <a:avLst/>
              <a:gdLst>
                <a:gd name="connsiteX0" fmla="*/ 0 w 352425"/>
                <a:gd name="connsiteY0" fmla="*/ 597872 h 597872"/>
                <a:gd name="connsiteX1" fmla="*/ 95250 w 352425"/>
                <a:gd name="connsiteY1" fmla="*/ 521672 h 597872"/>
                <a:gd name="connsiteX2" fmla="*/ 152400 w 352425"/>
                <a:gd name="connsiteY2" fmla="*/ 354985 h 597872"/>
                <a:gd name="connsiteX3" fmla="*/ 209550 w 352425"/>
                <a:gd name="connsiteY3" fmla="*/ 126385 h 597872"/>
                <a:gd name="connsiteX4" fmla="*/ 214312 w 352425"/>
                <a:gd name="connsiteY4" fmla="*/ 2560 h 597872"/>
                <a:gd name="connsiteX5" fmla="*/ 271462 w 352425"/>
                <a:gd name="connsiteY5" fmla="*/ 235922 h 597872"/>
                <a:gd name="connsiteX6" fmla="*/ 300037 w 352425"/>
                <a:gd name="connsiteY6" fmla="*/ 445472 h 597872"/>
                <a:gd name="connsiteX7" fmla="*/ 352425 w 352425"/>
                <a:gd name="connsiteY7" fmla="*/ 588347 h 597872"/>
                <a:gd name="connsiteX0" fmla="*/ 0 w 352425"/>
                <a:gd name="connsiteY0" fmla="*/ 597872 h 597872"/>
                <a:gd name="connsiteX1" fmla="*/ 71438 w 352425"/>
                <a:gd name="connsiteY1" fmla="*/ 507385 h 597872"/>
                <a:gd name="connsiteX2" fmla="*/ 152400 w 352425"/>
                <a:gd name="connsiteY2" fmla="*/ 354985 h 597872"/>
                <a:gd name="connsiteX3" fmla="*/ 209550 w 352425"/>
                <a:gd name="connsiteY3" fmla="*/ 126385 h 597872"/>
                <a:gd name="connsiteX4" fmla="*/ 214312 w 352425"/>
                <a:gd name="connsiteY4" fmla="*/ 2560 h 597872"/>
                <a:gd name="connsiteX5" fmla="*/ 271462 w 352425"/>
                <a:gd name="connsiteY5" fmla="*/ 235922 h 597872"/>
                <a:gd name="connsiteX6" fmla="*/ 300037 w 352425"/>
                <a:gd name="connsiteY6" fmla="*/ 445472 h 597872"/>
                <a:gd name="connsiteX7" fmla="*/ 352425 w 352425"/>
                <a:gd name="connsiteY7" fmla="*/ 588347 h 597872"/>
                <a:gd name="connsiteX0" fmla="*/ 0 w 352425"/>
                <a:gd name="connsiteY0" fmla="*/ 597815 h 597815"/>
                <a:gd name="connsiteX1" fmla="*/ 71438 w 352425"/>
                <a:gd name="connsiteY1" fmla="*/ 507328 h 597815"/>
                <a:gd name="connsiteX2" fmla="*/ 138112 w 352425"/>
                <a:gd name="connsiteY2" fmla="*/ 340640 h 597815"/>
                <a:gd name="connsiteX3" fmla="*/ 209550 w 352425"/>
                <a:gd name="connsiteY3" fmla="*/ 126328 h 597815"/>
                <a:gd name="connsiteX4" fmla="*/ 214312 w 352425"/>
                <a:gd name="connsiteY4" fmla="*/ 2503 h 597815"/>
                <a:gd name="connsiteX5" fmla="*/ 271462 w 352425"/>
                <a:gd name="connsiteY5" fmla="*/ 235865 h 597815"/>
                <a:gd name="connsiteX6" fmla="*/ 300037 w 352425"/>
                <a:gd name="connsiteY6" fmla="*/ 445415 h 597815"/>
                <a:gd name="connsiteX7" fmla="*/ 352425 w 352425"/>
                <a:gd name="connsiteY7" fmla="*/ 588290 h 597815"/>
                <a:gd name="connsiteX0" fmla="*/ 0 w 352425"/>
                <a:gd name="connsiteY0" fmla="*/ 598129 h 598129"/>
                <a:gd name="connsiteX1" fmla="*/ 71438 w 352425"/>
                <a:gd name="connsiteY1" fmla="*/ 507642 h 598129"/>
                <a:gd name="connsiteX2" fmla="*/ 138112 w 352425"/>
                <a:gd name="connsiteY2" fmla="*/ 340954 h 598129"/>
                <a:gd name="connsiteX3" fmla="*/ 166688 w 352425"/>
                <a:gd name="connsiteY3" fmla="*/ 121880 h 598129"/>
                <a:gd name="connsiteX4" fmla="*/ 214312 w 352425"/>
                <a:gd name="connsiteY4" fmla="*/ 2817 h 598129"/>
                <a:gd name="connsiteX5" fmla="*/ 271462 w 352425"/>
                <a:gd name="connsiteY5" fmla="*/ 236179 h 598129"/>
                <a:gd name="connsiteX6" fmla="*/ 300037 w 352425"/>
                <a:gd name="connsiteY6" fmla="*/ 445729 h 598129"/>
                <a:gd name="connsiteX7" fmla="*/ 352425 w 352425"/>
                <a:gd name="connsiteY7" fmla="*/ 588604 h 598129"/>
                <a:gd name="connsiteX0" fmla="*/ 0 w 352425"/>
                <a:gd name="connsiteY0" fmla="*/ 616786 h 616786"/>
                <a:gd name="connsiteX1" fmla="*/ 71438 w 352425"/>
                <a:gd name="connsiteY1" fmla="*/ 526299 h 616786"/>
                <a:gd name="connsiteX2" fmla="*/ 138112 w 352425"/>
                <a:gd name="connsiteY2" fmla="*/ 359611 h 616786"/>
                <a:gd name="connsiteX3" fmla="*/ 166688 w 352425"/>
                <a:gd name="connsiteY3" fmla="*/ 140537 h 616786"/>
                <a:gd name="connsiteX4" fmla="*/ 238124 w 352425"/>
                <a:gd name="connsiteY4" fmla="*/ 2424 h 616786"/>
                <a:gd name="connsiteX5" fmla="*/ 271462 w 352425"/>
                <a:gd name="connsiteY5" fmla="*/ 254836 h 616786"/>
                <a:gd name="connsiteX6" fmla="*/ 300037 w 352425"/>
                <a:gd name="connsiteY6" fmla="*/ 464386 h 616786"/>
                <a:gd name="connsiteX7" fmla="*/ 352425 w 352425"/>
                <a:gd name="connsiteY7" fmla="*/ 607261 h 616786"/>
                <a:gd name="connsiteX0" fmla="*/ 0 w 352425"/>
                <a:gd name="connsiteY0" fmla="*/ 616526 h 616526"/>
                <a:gd name="connsiteX1" fmla="*/ 71438 w 352425"/>
                <a:gd name="connsiteY1" fmla="*/ 526039 h 616526"/>
                <a:gd name="connsiteX2" fmla="*/ 138112 w 352425"/>
                <a:gd name="connsiteY2" fmla="*/ 359351 h 616526"/>
                <a:gd name="connsiteX3" fmla="*/ 190500 w 352425"/>
                <a:gd name="connsiteY3" fmla="*/ 145040 h 616526"/>
                <a:gd name="connsiteX4" fmla="*/ 238124 w 352425"/>
                <a:gd name="connsiteY4" fmla="*/ 2164 h 616526"/>
                <a:gd name="connsiteX5" fmla="*/ 271462 w 352425"/>
                <a:gd name="connsiteY5" fmla="*/ 254576 h 616526"/>
                <a:gd name="connsiteX6" fmla="*/ 300037 w 352425"/>
                <a:gd name="connsiteY6" fmla="*/ 464126 h 616526"/>
                <a:gd name="connsiteX7" fmla="*/ 352425 w 352425"/>
                <a:gd name="connsiteY7" fmla="*/ 607001 h 616526"/>
                <a:gd name="connsiteX0" fmla="*/ 0 w 352425"/>
                <a:gd name="connsiteY0" fmla="*/ 621216 h 621216"/>
                <a:gd name="connsiteX1" fmla="*/ 71438 w 352425"/>
                <a:gd name="connsiteY1" fmla="*/ 530729 h 621216"/>
                <a:gd name="connsiteX2" fmla="*/ 138112 w 352425"/>
                <a:gd name="connsiteY2" fmla="*/ 364041 h 621216"/>
                <a:gd name="connsiteX3" fmla="*/ 190500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71438 w 352425"/>
                <a:gd name="connsiteY1" fmla="*/ 530729 h 621216"/>
                <a:gd name="connsiteX2" fmla="*/ 157162 w 352425"/>
                <a:gd name="connsiteY2" fmla="*/ 364041 h 621216"/>
                <a:gd name="connsiteX3" fmla="*/ 190500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71438 w 352425"/>
                <a:gd name="connsiteY1" fmla="*/ 530729 h 621216"/>
                <a:gd name="connsiteX2" fmla="*/ 157162 w 352425"/>
                <a:gd name="connsiteY2" fmla="*/ 364041 h 621216"/>
                <a:gd name="connsiteX3" fmla="*/ 204788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71438 w 352425"/>
                <a:gd name="connsiteY1" fmla="*/ 530729 h 621216"/>
                <a:gd name="connsiteX2" fmla="*/ 157162 w 352425"/>
                <a:gd name="connsiteY2" fmla="*/ 364041 h 621216"/>
                <a:gd name="connsiteX3" fmla="*/ 204788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80963 w 352425"/>
                <a:gd name="connsiteY1" fmla="*/ 535230 h 621216"/>
                <a:gd name="connsiteX2" fmla="*/ 157162 w 352425"/>
                <a:gd name="connsiteY2" fmla="*/ 364041 h 621216"/>
                <a:gd name="connsiteX3" fmla="*/ 204788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80963 w 352425"/>
                <a:gd name="connsiteY1" fmla="*/ 535230 h 621216"/>
                <a:gd name="connsiteX2" fmla="*/ 157162 w 352425"/>
                <a:gd name="connsiteY2" fmla="*/ 364041 h 621216"/>
                <a:gd name="connsiteX3" fmla="*/ 204788 w 352425"/>
                <a:gd name="connsiteY3" fmla="*/ 149730 h 621216"/>
                <a:gd name="connsiteX4" fmla="*/ 219074 w 352425"/>
                <a:gd name="connsiteY4" fmla="*/ 2092 h 621216"/>
                <a:gd name="connsiteX5" fmla="*/ 271462 w 352425"/>
                <a:gd name="connsiteY5" fmla="*/ 259266 h 621216"/>
                <a:gd name="connsiteX6" fmla="*/ 300037 w 352425"/>
                <a:gd name="connsiteY6" fmla="*/ 468816 h 621216"/>
                <a:gd name="connsiteX7" fmla="*/ 352425 w 352425"/>
                <a:gd name="connsiteY7" fmla="*/ 611691 h 621216"/>
                <a:gd name="connsiteX0" fmla="*/ 0 w 352425"/>
                <a:gd name="connsiteY0" fmla="*/ 621216 h 621216"/>
                <a:gd name="connsiteX1" fmla="*/ 80963 w 352425"/>
                <a:gd name="connsiteY1" fmla="*/ 535230 h 621216"/>
                <a:gd name="connsiteX2" fmla="*/ 157162 w 352425"/>
                <a:gd name="connsiteY2" fmla="*/ 364041 h 621216"/>
                <a:gd name="connsiteX3" fmla="*/ 204788 w 352425"/>
                <a:gd name="connsiteY3" fmla="*/ 149730 h 621216"/>
                <a:gd name="connsiteX4" fmla="*/ 219074 w 352425"/>
                <a:gd name="connsiteY4" fmla="*/ 2092 h 621216"/>
                <a:gd name="connsiteX5" fmla="*/ 261937 w 352425"/>
                <a:gd name="connsiteY5" fmla="*/ 259266 h 621216"/>
                <a:gd name="connsiteX6" fmla="*/ 300037 w 352425"/>
                <a:gd name="connsiteY6" fmla="*/ 468816 h 621216"/>
                <a:gd name="connsiteX7" fmla="*/ 352425 w 352425"/>
                <a:gd name="connsiteY7" fmla="*/ 611691 h 62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425" h="621216">
                  <a:moveTo>
                    <a:pt x="0" y="621216"/>
                  </a:moveTo>
                  <a:cubicBezTo>
                    <a:pt x="34925" y="603356"/>
                    <a:pt x="30957" y="600600"/>
                    <a:pt x="80963" y="535230"/>
                  </a:cubicBezTo>
                  <a:cubicBezTo>
                    <a:pt x="130969" y="469860"/>
                    <a:pt x="136525" y="428291"/>
                    <a:pt x="157162" y="364041"/>
                  </a:cubicBezTo>
                  <a:cubicBezTo>
                    <a:pt x="177799" y="299791"/>
                    <a:pt x="194469" y="210055"/>
                    <a:pt x="204788" y="149730"/>
                  </a:cubicBezTo>
                  <a:cubicBezTo>
                    <a:pt x="215107" y="89405"/>
                    <a:pt x="209549" y="-16164"/>
                    <a:pt x="219074" y="2092"/>
                  </a:cubicBezTo>
                  <a:cubicBezTo>
                    <a:pt x="228599" y="20348"/>
                    <a:pt x="248443" y="181479"/>
                    <a:pt x="261937" y="259266"/>
                  </a:cubicBezTo>
                  <a:cubicBezTo>
                    <a:pt x="275431" y="337053"/>
                    <a:pt x="284956" y="410079"/>
                    <a:pt x="300037" y="468816"/>
                  </a:cubicBezTo>
                  <a:cubicBezTo>
                    <a:pt x="315118" y="527554"/>
                    <a:pt x="332978" y="569622"/>
                    <a:pt x="352425" y="611691"/>
                  </a:cubicBezTo>
                </a:path>
              </a:pathLst>
            </a:custGeom>
            <a:noFill/>
            <a:ln w="63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390360" y="6205507"/>
            <a:ext cx="2549096" cy="369332"/>
          </a:xfrm>
          <a:prstGeom prst="rect">
            <a:avLst/>
          </a:prstGeom>
          <a:noFill/>
        </p:spPr>
        <p:txBody>
          <a:bodyPr wrap="none" rtlCol="0">
            <a:spAutoFit/>
          </a:bodyPr>
          <a:lstStyle/>
          <a:p>
            <a:r>
              <a:rPr lang="en-US" dirty="0">
                <a:solidFill>
                  <a:schemeClr val="bg1"/>
                </a:solidFill>
              </a:rPr>
              <a:t>Seasonal fluctuations</a:t>
            </a:r>
          </a:p>
        </p:txBody>
      </p:sp>
      <p:cxnSp>
        <p:nvCxnSpPr>
          <p:cNvPr id="27" name="Straight Arrow Connector 26"/>
          <p:cNvCxnSpPr/>
          <p:nvPr/>
        </p:nvCxnSpPr>
        <p:spPr>
          <a:xfrm flipH="1" flipV="1">
            <a:off x="1595719" y="4679577"/>
            <a:ext cx="2728523" cy="10078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49155" y="49676"/>
            <a:ext cx="2363147" cy="646331"/>
            <a:chOff x="49154" y="49675"/>
            <a:chExt cx="2363147" cy="646331"/>
          </a:xfrm>
        </p:grpSpPr>
        <p:sp>
          <p:nvSpPr>
            <p:cNvPr id="29" name="TextBox 28"/>
            <p:cNvSpPr txBox="1"/>
            <p:nvPr/>
          </p:nvSpPr>
          <p:spPr>
            <a:xfrm>
              <a:off x="49154" y="49675"/>
              <a:ext cx="2363147" cy="646331"/>
            </a:xfrm>
            <a:prstGeom prst="rect">
              <a:avLst/>
            </a:prstGeom>
            <a:solidFill>
              <a:schemeClr val="bg1"/>
            </a:solidFill>
            <a:ln>
              <a:solidFill>
                <a:schemeClr val="tx1"/>
              </a:solidFill>
            </a:ln>
          </p:spPr>
          <p:txBody>
            <a:bodyPr wrap="none" rtlCol="0">
              <a:spAutoFit/>
            </a:bodyPr>
            <a:lstStyle/>
            <a:p>
              <a:r>
                <a:rPr lang="en-US" b="1" dirty="0"/>
                <a:t>Monitoring Network</a:t>
              </a:r>
            </a:p>
            <a:p>
              <a:r>
                <a:rPr lang="en-US" b="1" dirty="0"/>
                <a:t>    </a:t>
              </a:r>
              <a:r>
                <a:rPr lang="en-US" sz="1600" dirty="0"/>
                <a:t>monitored well</a:t>
              </a:r>
            </a:p>
          </p:txBody>
        </p:sp>
        <p:pic>
          <p:nvPicPr>
            <p:cNvPr id="30" name="Picture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815" y="461786"/>
              <a:ext cx="152400" cy="145473"/>
            </a:xfrm>
            <a:prstGeom prst="rect">
              <a:avLst/>
            </a:prstGeom>
          </p:spPr>
        </p:pic>
      </p:grpSp>
      <p:sp>
        <p:nvSpPr>
          <p:cNvPr id="32" name="TextBox 31"/>
          <p:cNvSpPr txBox="1"/>
          <p:nvPr/>
        </p:nvSpPr>
        <p:spPr>
          <a:xfrm>
            <a:off x="1934655" y="4052380"/>
            <a:ext cx="880369" cy="307777"/>
          </a:xfrm>
          <a:prstGeom prst="rect">
            <a:avLst/>
          </a:prstGeom>
          <a:noFill/>
        </p:spPr>
        <p:txBody>
          <a:bodyPr wrap="none" rtlCol="0">
            <a:spAutoFit/>
          </a:bodyPr>
          <a:lstStyle/>
          <a:p>
            <a:r>
              <a:rPr lang="en-US" sz="1400" b="1" dirty="0"/>
              <a:t>YCGWA</a:t>
            </a:r>
          </a:p>
        </p:txBody>
      </p:sp>
      <p:grpSp>
        <p:nvGrpSpPr>
          <p:cNvPr id="41" name="Group 40"/>
          <p:cNvGrpSpPr/>
          <p:nvPr/>
        </p:nvGrpSpPr>
        <p:grpSpPr>
          <a:xfrm>
            <a:off x="1075764" y="942384"/>
            <a:ext cx="7990447" cy="3796480"/>
            <a:chOff x="1075765" y="942384"/>
            <a:chExt cx="7897798" cy="3796480"/>
          </a:xfrm>
        </p:grpSpPr>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40914" y="2828768"/>
              <a:ext cx="4585931" cy="1910096"/>
            </a:xfrm>
            <a:prstGeom prst="rect">
              <a:avLst/>
            </a:prstGeom>
            <a:ln>
              <a:solidFill>
                <a:schemeClr val="accent1">
                  <a:shade val="50000"/>
                </a:schemeClr>
              </a:solidFill>
            </a:ln>
          </p:spPr>
        </p:pic>
        <p:grpSp>
          <p:nvGrpSpPr>
            <p:cNvPr id="40" name="Group 39"/>
            <p:cNvGrpSpPr/>
            <p:nvPr/>
          </p:nvGrpSpPr>
          <p:grpSpPr>
            <a:xfrm>
              <a:off x="1075765" y="942384"/>
              <a:ext cx="7897798" cy="3760644"/>
              <a:chOff x="1075765" y="942384"/>
              <a:chExt cx="7897798" cy="3760644"/>
            </a:xfrm>
          </p:grpSpPr>
          <p:sp>
            <p:nvSpPr>
              <p:cNvPr id="16" name="TextBox 15"/>
              <p:cNvSpPr txBox="1"/>
              <p:nvPr/>
            </p:nvSpPr>
            <p:spPr>
              <a:xfrm>
                <a:off x="6424467" y="4333696"/>
                <a:ext cx="2549096" cy="369332"/>
              </a:xfrm>
              <a:prstGeom prst="rect">
                <a:avLst/>
              </a:prstGeom>
              <a:noFill/>
            </p:spPr>
            <p:txBody>
              <a:bodyPr wrap="none" rtlCol="0">
                <a:spAutoFit/>
              </a:bodyPr>
              <a:lstStyle/>
              <a:p>
                <a:r>
                  <a:rPr lang="en-US" dirty="0">
                    <a:solidFill>
                      <a:schemeClr val="bg1"/>
                    </a:solidFill>
                  </a:rPr>
                  <a:t>Seasonal fluctuations</a:t>
                </a:r>
              </a:p>
            </p:txBody>
          </p:sp>
          <p:cxnSp>
            <p:nvCxnSpPr>
              <p:cNvPr id="19" name="Straight Arrow Connector 18"/>
              <p:cNvCxnSpPr/>
              <p:nvPr/>
            </p:nvCxnSpPr>
            <p:spPr>
              <a:xfrm>
                <a:off x="4483904" y="3487270"/>
                <a:ext cx="0" cy="409825"/>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1075765" y="3881718"/>
                <a:ext cx="3265150" cy="1537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2554941" y="942384"/>
                <a:ext cx="6414012" cy="1828800"/>
                <a:chOff x="2554941" y="942384"/>
                <a:chExt cx="6414012" cy="1828800"/>
              </a:xfrm>
            </p:grpSpPr>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35683" y="942384"/>
                  <a:ext cx="4610277" cy="1828800"/>
                </a:xfrm>
                <a:prstGeom prst="rect">
                  <a:avLst/>
                </a:prstGeom>
              </p:spPr>
            </p:pic>
            <p:sp>
              <p:nvSpPr>
                <p:cNvPr id="15" name="TextBox 14"/>
                <p:cNvSpPr txBox="1"/>
                <p:nvPr/>
              </p:nvSpPr>
              <p:spPr>
                <a:xfrm>
                  <a:off x="6328487" y="2391028"/>
                  <a:ext cx="2640466" cy="369332"/>
                </a:xfrm>
                <a:prstGeom prst="rect">
                  <a:avLst/>
                </a:prstGeom>
                <a:noFill/>
              </p:spPr>
              <p:txBody>
                <a:bodyPr wrap="none" rtlCol="0">
                  <a:spAutoFit/>
                </a:bodyPr>
                <a:lstStyle/>
                <a:p>
                  <a:r>
                    <a:rPr lang="en-US" dirty="0">
                      <a:solidFill>
                        <a:schemeClr val="bg1"/>
                      </a:solidFill>
                    </a:rPr>
                    <a:t>“Incidental” recharge</a:t>
                  </a:r>
                </a:p>
              </p:txBody>
            </p:sp>
            <p:cxnSp>
              <p:nvCxnSpPr>
                <p:cNvPr id="20" name="Straight Arrow Connector 19"/>
                <p:cNvCxnSpPr/>
                <p:nvPr/>
              </p:nvCxnSpPr>
              <p:spPr>
                <a:xfrm>
                  <a:off x="4492869" y="1446959"/>
                  <a:ext cx="0" cy="409825"/>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21" idx="1"/>
                </p:cNvCxnSpPr>
                <p:nvPr/>
              </p:nvCxnSpPr>
              <p:spPr>
                <a:xfrm flipH="1" flipV="1">
                  <a:off x="2554941" y="959224"/>
                  <a:ext cx="1780742" cy="8975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888279" y="1137260"/>
                  <a:ext cx="705642" cy="246221"/>
                </a:xfrm>
                <a:prstGeom prst="rect">
                  <a:avLst/>
                </a:prstGeom>
                <a:noFill/>
              </p:spPr>
              <p:txBody>
                <a:bodyPr wrap="none" rtlCol="0">
                  <a:spAutoFit/>
                </a:bodyPr>
                <a:lstStyle/>
                <a:p>
                  <a:r>
                    <a:rPr lang="en-US" sz="1000" b="1" dirty="0"/>
                    <a:t>Jul - Oct</a:t>
                  </a:r>
                </a:p>
              </p:txBody>
            </p:sp>
            <p:sp>
              <p:nvSpPr>
                <p:cNvPr id="35" name="Oval 34"/>
                <p:cNvSpPr/>
                <p:nvPr/>
              </p:nvSpPr>
              <p:spPr>
                <a:xfrm>
                  <a:off x="6172200" y="1315949"/>
                  <a:ext cx="1219200" cy="265237"/>
                </a:xfrm>
                <a:prstGeom prst="ellipse">
                  <a:avLst/>
                </a:pr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9" name="Group 38"/>
          <p:cNvGrpSpPr/>
          <p:nvPr/>
        </p:nvGrpSpPr>
        <p:grpSpPr>
          <a:xfrm>
            <a:off x="6611817" y="4812602"/>
            <a:ext cx="2338753" cy="568958"/>
            <a:chOff x="6611816" y="4812602"/>
            <a:chExt cx="2338753" cy="568958"/>
          </a:xfrm>
        </p:grpSpPr>
        <p:sp>
          <p:nvSpPr>
            <p:cNvPr id="37" name="Freeform 36"/>
            <p:cNvSpPr/>
            <p:nvPr/>
          </p:nvSpPr>
          <p:spPr>
            <a:xfrm>
              <a:off x="6611816" y="4994032"/>
              <a:ext cx="2338753" cy="387528"/>
            </a:xfrm>
            <a:custGeom>
              <a:avLst/>
              <a:gdLst>
                <a:gd name="connsiteX0" fmla="*/ 0 w 2154115"/>
                <a:gd name="connsiteY0" fmla="*/ 149469 h 383837"/>
                <a:gd name="connsiteX1" fmla="*/ 448408 w 2154115"/>
                <a:gd name="connsiteY1" fmla="*/ 325315 h 383837"/>
                <a:gd name="connsiteX2" fmla="*/ 852854 w 2154115"/>
                <a:gd name="connsiteY2" fmla="*/ 140677 h 383837"/>
                <a:gd name="connsiteX3" fmla="*/ 1239715 w 2154115"/>
                <a:gd name="connsiteY3" fmla="*/ 360484 h 383837"/>
                <a:gd name="connsiteX4" fmla="*/ 1626577 w 2154115"/>
                <a:gd name="connsiteY4" fmla="*/ 351692 h 383837"/>
                <a:gd name="connsiteX5" fmla="*/ 1784838 w 2154115"/>
                <a:gd name="connsiteY5" fmla="*/ 131884 h 383837"/>
                <a:gd name="connsiteX6" fmla="*/ 1934308 w 2154115"/>
                <a:gd name="connsiteY6" fmla="*/ 87923 h 383837"/>
                <a:gd name="connsiteX7" fmla="*/ 2154115 w 2154115"/>
                <a:gd name="connsiteY7" fmla="*/ 0 h 383837"/>
                <a:gd name="connsiteX0" fmla="*/ 0 w 2154115"/>
                <a:gd name="connsiteY0" fmla="*/ 149469 h 383837"/>
                <a:gd name="connsiteX1" fmla="*/ 448408 w 2154115"/>
                <a:gd name="connsiteY1" fmla="*/ 325315 h 383837"/>
                <a:gd name="connsiteX2" fmla="*/ 852854 w 2154115"/>
                <a:gd name="connsiteY2" fmla="*/ 140677 h 383837"/>
                <a:gd name="connsiteX3" fmla="*/ 1239715 w 2154115"/>
                <a:gd name="connsiteY3" fmla="*/ 360484 h 383837"/>
                <a:gd name="connsiteX4" fmla="*/ 1626577 w 2154115"/>
                <a:gd name="connsiteY4" fmla="*/ 351692 h 383837"/>
                <a:gd name="connsiteX5" fmla="*/ 1784838 w 2154115"/>
                <a:gd name="connsiteY5" fmla="*/ 131884 h 383837"/>
                <a:gd name="connsiteX6" fmla="*/ 2154115 w 2154115"/>
                <a:gd name="connsiteY6" fmla="*/ 0 h 383837"/>
                <a:gd name="connsiteX0" fmla="*/ 0 w 2154115"/>
                <a:gd name="connsiteY0" fmla="*/ 149469 h 386374"/>
                <a:gd name="connsiteX1" fmla="*/ 448408 w 2154115"/>
                <a:gd name="connsiteY1" fmla="*/ 325315 h 386374"/>
                <a:gd name="connsiteX2" fmla="*/ 852854 w 2154115"/>
                <a:gd name="connsiteY2" fmla="*/ 140677 h 386374"/>
                <a:gd name="connsiteX3" fmla="*/ 1239715 w 2154115"/>
                <a:gd name="connsiteY3" fmla="*/ 360484 h 386374"/>
                <a:gd name="connsiteX4" fmla="*/ 1626577 w 2154115"/>
                <a:gd name="connsiteY4" fmla="*/ 351692 h 386374"/>
                <a:gd name="connsiteX5" fmla="*/ 1784838 w 2154115"/>
                <a:gd name="connsiteY5" fmla="*/ 87923 h 386374"/>
                <a:gd name="connsiteX6" fmla="*/ 2154115 w 2154115"/>
                <a:gd name="connsiteY6" fmla="*/ 0 h 386374"/>
                <a:gd name="connsiteX0" fmla="*/ 0 w 2154115"/>
                <a:gd name="connsiteY0" fmla="*/ 149469 h 387528"/>
                <a:gd name="connsiteX1" fmla="*/ 448408 w 2154115"/>
                <a:gd name="connsiteY1" fmla="*/ 325315 h 387528"/>
                <a:gd name="connsiteX2" fmla="*/ 747346 w 2154115"/>
                <a:gd name="connsiteY2" fmla="*/ 123092 h 387528"/>
                <a:gd name="connsiteX3" fmla="*/ 1239715 w 2154115"/>
                <a:gd name="connsiteY3" fmla="*/ 360484 h 387528"/>
                <a:gd name="connsiteX4" fmla="*/ 1626577 w 2154115"/>
                <a:gd name="connsiteY4" fmla="*/ 351692 h 387528"/>
                <a:gd name="connsiteX5" fmla="*/ 1784838 w 2154115"/>
                <a:gd name="connsiteY5" fmla="*/ 87923 h 387528"/>
                <a:gd name="connsiteX6" fmla="*/ 2154115 w 2154115"/>
                <a:gd name="connsiteY6" fmla="*/ 0 h 387528"/>
                <a:gd name="connsiteX0" fmla="*/ 0 w 2154115"/>
                <a:gd name="connsiteY0" fmla="*/ 149469 h 387528"/>
                <a:gd name="connsiteX1" fmla="*/ 351692 w 2154115"/>
                <a:gd name="connsiteY1" fmla="*/ 307731 h 387528"/>
                <a:gd name="connsiteX2" fmla="*/ 747346 w 2154115"/>
                <a:gd name="connsiteY2" fmla="*/ 123092 h 387528"/>
                <a:gd name="connsiteX3" fmla="*/ 1239715 w 2154115"/>
                <a:gd name="connsiteY3" fmla="*/ 360484 h 387528"/>
                <a:gd name="connsiteX4" fmla="*/ 1626577 w 2154115"/>
                <a:gd name="connsiteY4" fmla="*/ 351692 h 387528"/>
                <a:gd name="connsiteX5" fmla="*/ 1784838 w 2154115"/>
                <a:gd name="connsiteY5" fmla="*/ 87923 h 387528"/>
                <a:gd name="connsiteX6" fmla="*/ 2154115 w 2154115"/>
                <a:gd name="connsiteY6" fmla="*/ 0 h 387528"/>
                <a:gd name="connsiteX0" fmla="*/ 0 w 2338753"/>
                <a:gd name="connsiteY0" fmla="*/ 79130 h 387528"/>
                <a:gd name="connsiteX1" fmla="*/ 536330 w 2338753"/>
                <a:gd name="connsiteY1" fmla="*/ 307731 h 387528"/>
                <a:gd name="connsiteX2" fmla="*/ 931984 w 2338753"/>
                <a:gd name="connsiteY2" fmla="*/ 123092 h 387528"/>
                <a:gd name="connsiteX3" fmla="*/ 1424353 w 2338753"/>
                <a:gd name="connsiteY3" fmla="*/ 360484 h 387528"/>
                <a:gd name="connsiteX4" fmla="*/ 1811215 w 2338753"/>
                <a:gd name="connsiteY4" fmla="*/ 351692 h 387528"/>
                <a:gd name="connsiteX5" fmla="*/ 1969476 w 2338753"/>
                <a:gd name="connsiteY5" fmla="*/ 87923 h 387528"/>
                <a:gd name="connsiteX6" fmla="*/ 2338753 w 2338753"/>
                <a:gd name="connsiteY6" fmla="*/ 0 h 38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753" h="387528">
                  <a:moveTo>
                    <a:pt x="0" y="79130"/>
                  </a:moveTo>
                  <a:cubicBezTo>
                    <a:pt x="153133" y="167785"/>
                    <a:pt x="380999" y="300404"/>
                    <a:pt x="536330" y="307731"/>
                  </a:cubicBezTo>
                  <a:cubicBezTo>
                    <a:pt x="691661" y="315058"/>
                    <a:pt x="783980" y="114300"/>
                    <a:pt x="931984" y="123092"/>
                  </a:cubicBezTo>
                  <a:cubicBezTo>
                    <a:pt x="1079988" y="131884"/>
                    <a:pt x="1277814" y="322384"/>
                    <a:pt x="1424353" y="360484"/>
                  </a:cubicBezTo>
                  <a:cubicBezTo>
                    <a:pt x="1570892" y="398584"/>
                    <a:pt x="1720361" y="397119"/>
                    <a:pt x="1811215" y="351692"/>
                  </a:cubicBezTo>
                  <a:cubicBezTo>
                    <a:pt x="1902069" y="306265"/>
                    <a:pt x="1881553" y="146538"/>
                    <a:pt x="1969476" y="87923"/>
                  </a:cubicBezTo>
                  <a:cubicBezTo>
                    <a:pt x="2057399" y="29308"/>
                    <a:pt x="2261820" y="27476"/>
                    <a:pt x="2338753" y="0"/>
                  </a:cubicBez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376125" y="4812602"/>
              <a:ext cx="772969" cy="276999"/>
            </a:xfrm>
            <a:prstGeom prst="rect">
              <a:avLst/>
            </a:prstGeom>
          </p:spPr>
          <p:txBody>
            <a:bodyPr wrap="none">
              <a:spAutoFit/>
            </a:bodyPr>
            <a:lstStyle/>
            <a:p>
              <a:r>
                <a:rPr lang="en-US" sz="1200" dirty="0"/>
                <a:t>Climate</a:t>
              </a:r>
            </a:p>
          </p:txBody>
        </p:sp>
      </p:grpSp>
    </p:spTree>
    <p:extLst>
      <p:ext uri="{BB962C8B-B14F-4D97-AF65-F5344CB8AC3E}">
        <p14:creationId xmlns:p14="http://schemas.microsoft.com/office/powerpoint/2010/main" val="152433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832"/>
            <a:ext cx="4191000" cy="6858000"/>
          </a:xfrm>
          <a:prstGeom prst="rect">
            <a:avLst/>
          </a:prstGeom>
        </p:spPr>
      </p:pic>
      <p:sp>
        <p:nvSpPr>
          <p:cNvPr id="2" name="Rectangle 1"/>
          <p:cNvSpPr/>
          <p:nvPr/>
        </p:nvSpPr>
        <p:spPr>
          <a:xfrm>
            <a:off x="6094412" y="271728"/>
            <a:ext cx="4570482" cy="523220"/>
          </a:xfrm>
          <a:prstGeom prst="rect">
            <a:avLst/>
          </a:prstGeom>
        </p:spPr>
        <p:txBody>
          <a:bodyPr wrap="none">
            <a:spAutoFit/>
          </a:bodyPr>
          <a:lstStyle/>
          <a:p>
            <a:pPr algn="ctr"/>
            <a:r>
              <a:rPr lang="en-US" sz="2800" b="1" dirty="0"/>
              <a:t>Groundwater level trends</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03" y="6475946"/>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39043" y="1419527"/>
            <a:ext cx="4540468" cy="1828800"/>
          </a:xfrm>
          <a:prstGeom prst="rect">
            <a:avLst/>
          </a:prstGeom>
          <a:ln>
            <a:solidFill>
              <a:schemeClr val="tx1"/>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94751" y="3763737"/>
            <a:ext cx="4584760" cy="1828800"/>
          </a:xfrm>
          <a:prstGeom prst="rect">
            <a:avLst/>
          </a:prstGeom>
          <a:ln>
            <a:solidFill>
              <a:schemeClr val="tx1"/>
            </a:solidFill>
          </a:ln>
        </p:spPr>
      </p:pic>
      <p:sp>
        <p:nvSpPr>
          <p:cNvPr id="13" name="Oval 12"/>
          <p:cNvSpPr/>
          <p:nvPr/>
        </p:nvSpPr>
        <p:spPr>
          <a:xfrm>
            <a:off x="2599592" y="1640946"/>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943100" y="2707746"/>
            <a:ext cx="152400" cy="1524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992823" y="957095"/>
            <a:ext cx="1755762" cy="3407609"/>
            <a:chOff x="5992823" y="947262"/>
            <a:chExt cx="1755762" cy="3407609"/>
          </a:xfrm>
        </p:grpSpPr>
        <p:grpSp>
          <p:nvGrpSpPr>
            <p:cNvPr id="30" name="Group 29"/>
            <p:cNvGrpSpPr/>
            <p:nvPr/>
          </p:nvGrpSpPr>
          <p:grpSpPr>
            <a:xfrm>
              <a:off x="6357937" y="3810000"/>
              <a:ext cx="1254484" cy="544871"/>
              <a:chOff x="6357937" y="3810000"/>
              <a:chExt cx="1254484" cy="544871"/>
            </a:xfrm>
          </p:grpSpPr>
          <p:sp>
            <p:nvSpPr>
              <p:cNvPr id="15" name="Rectangle 14"/>
              <p:cNvSpPr/>
              <p:nvPr/>
            </p:nvSpPr>
            <p:spPr>
              <a:xfrm>
                <a:off x="6755690" y="3810000"/>
                <a:ext cx="497252" cy="307777"/>
              </a:xfrm>
              <a:prstGeom prst="rect">
                <a:avLst/>
              </a:prstGeom>
            </p:spPr>
            <p:txBody>
              <a:bodyPr wrap="none">
                <a:spAutoFit/>
              </a:bodyPr>
              <a:lstStyle/>
              <a:p>
                <a:r>
                  <a:rPr lang="en-US" sz="1400" b="1" dirty="0">
                    <a:solidFill>
                      <a:schemeClr val="bg1"/>
                    </a:solidFill>
                  </a:rPr>
                  <a:t>Jan</a:t>
                </a:r>
              </a:p>
            </p:txBody>
          </p:sp>
          <p:sp>
            <p:nvSpPr>
              <p:cNvPr id="16" name="Oval 15"/>
              <p:cNvSpPr/>
              <p:nvPr/>
            </p:nvSpPr>
            <p:spPr>
              <a:xfrm>
                <a:off x="6357937" y="4205287"/>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98443" y="4260055"/>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827044" y="4183855"/>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055645" y="4173872"/>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284243" y="4229099"/>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17605" y="4243387"/>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279789" y="1430810"/>
              <a:ext cx="1468796" cy="425178"/>
              <a:chOff x="6279789" y="1430810"/>
              <a:chExt cx="1468796" cy="425178"/>
            </a:xfrm>
          </p:grpSpPr>
          <p:sp>
            <p:nvSpPr>
              <p:cNvPr id="22" name="Oval 21"/>
              <p:cNvSpPr/>
              <p:nvPr/>
            </p:nvSpPr>
            <p:spPr>
              <a:xfrm>
                <a:off x="6279789" y="1636311"/>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732228" y="1654926"/>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6415" y="1759702"/>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191809" y="1760914"/>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422789" y="1683719"/>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653769" y="1761172"/>
                <a:ext cx="94816" cy="94816"/>
              </a:xfrm>
              <a:prstGeom prst="ellipse">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22774" y="1430810"/>
                <a:ext cx="421910" cy="307777"/>
              </a:xfrm>
              <a:prstGeom prst="rect">
                <a:avLst/>
              </a:prstGeom>
            </p:spPr>
            <p:txBody>
              <a:bodyPr wrap="none">
                <a:spAutoFit/>
              </a:bodyPr>
              <a:lstStyle/>
              <a:p>
                <a:r>
                  <a:rPr lang="en-US" sz="1400" b="1" dirty="0">
                    <a:solidFill>
                      <a:schemeClr val="bg1"/>
                    </a:solidFill>
                  </a:rPr>
                  <a:t>Jul</a:t>
                </a:r>
              </a:p>
            </p:txBody>
          </p:sp>
        </p:grpSp>
        <p:sp>
          <p:nvSpPr>
            <p:cNvPr id="31" name="TextBox 30"/>
            <p:cNvSpPr txBox="1"/>
            <p:nvPr/>
          </p:nvSpPr>
          <p:spPr>
            <a:xfrm>
              <a:off x="5992823" y="947262"/>
              <a:ext cx="1616148" cy="369332"/>
            </a:xfrm>
            <a:prstGeom prst="rect">
              <a:avLst/>
            </a:prstGeom>
            <a:noFill/>
          </p:spPr>
          <p:txBody>
            <a:bodyPr wrap="none" rtlCol="0">
              <a:spAutoFit/>
            </a:bodyPr>
            <a:lstStyle/>
            <a:p>
              <a:r>
                <a:rPr lang="en-US" dirty="0"/>
                <a:t>Seasonal lag</a:t>
              </a:r>
            </a:p>
          </p:txBody>
        </p:sp>
      </p:grpSp>
      <p:cxnSp>
        <p:nvCxnSpPr>
          <p:cNvPr id="34" name="Straight Connector 33"/>
          <p:cNvCxnSpPr>
            <a:cxnSpLocks/>
            <a:stCxn id="13" idx="5"/>
            <a:endCxn id="5" idx="1"/>
          </p:cNvCxnSpPr>
          <p:nvPr/>
        </p:nvCxnSpPr>
        <p:spPr>
          <a:xfrm>
            <a:off x="2729675" y="1771029"/>
            <a:ext cx="1609369" cy="56289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endCxn id="8" idx="1"/>
          </p:cNvCxnSpPr>
          <p:nvPr/>
        </p:nvCxnSpPr>
        <p:spPr>
          <a:xfrm>
            <a:off x="2095501" y="2838475"/>
            <a:ext cx="2199251" cy="18396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9155" y="59508"/>
            <a:ext cx="2363147" cy="646331"/>
            <a:chOff x="49154" y="49675"/>
            <a:chExt cx="2363147" cy="646331"/>
          </a:xfrm>
        </p:grpSpPr>
        <p:sp>
          <p:nvSpPr>
            <p:cNvPr id="36" name="TextBox 35"/>
            <p:cNvSpPr txBox="1"/>
            <p:nvPr/>
          </p:nvSpPr>
          <p:spPr>
            <a:xfrm>
              <a:off x="49154" y="49675"/>
              <a:ext cx="2363147" cy="646331"/>
            </a:xfrm>
            <a:prstGeom prst="rect">
              <a:avLst/>
            </a:prstGeom>
            <a:solidFill>
              <a:schemeClr val="bg1"/>
            </a:solidFill>
            <a:ln>
              <a:solidFill>
                <a:schemeClr val="tx1"/>
              </a:solidFill>
            </a:ln>
          </p:spPr>
          <p:txBody>
            <a:bodyPr wrap="none" rtlCol="0">
              <a:spAutoFit/>
            </a:bodyPr>
            <a:lstStyle/>
            <a:p>
              <a:r>
                <a:rPr lang="en-US" b="1" dirty="0"/>
                <a:t>Monitoring Network</a:t>
              </a:r>
            </a:p>
            <a:p>
              <a:r>
                <a:rPr lang="en-US" b="1" dirty="0"/>
                <a:t>    </a:t>
              </a:r>
              <a:r>
                <a:rPr lang="en-US" sz="1600" dirty="0"/>
                <a:t>monitored well</a:t>
              </a:r>
            </a:p>
          </p:txBody>
        </p:sp>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4815" y="461786"/>
              <a:ext cx="152400" cy="145473"/>
            </a:xfrm>
            <a:prstGeom prst="rect">
              <a:avLst/>
            </a:prstGeom>
          </p:spPr>
        </p:pic>
      </p:grpSp>
    </p:spTree>
    <p:extLst>
      <p:ext uri="{BB962C8B-B14F-4D97-AF65-F5344CB8AC3E}">
        <p14:creationId xmlns:p14="http://schemas.microsoft.com/office/powerpoint/2010/main" val="150352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l="5201" t="9928" b="12774"/>
          <a:stretch/>
        </p:blipFill>
        <p:spPr>
          <a:xfrm>
            <a:off x="6709568" y="1752600"/>
            <a:ext cx="3527722" cy="1920240"/>
          </a:xfrm>
          <a:prstGeom prst="rect">
            <a:avLst/>
          </a:prstGeom>
        </p:spPr>
      </p:pic>
      <p:sp>
        <p:nvSpPr>
          <p:cNvPr id="2" name="Rectangle 1"/>
          <p:cNvSpPr/>
          <p:nvPr/>
        </p:nvSpPr>
        <p:spPr>
          <a:xfrm>
            <a:off x="6094412" y="411296"/>
            <a:ext cx="4758034" cy="523220"/>
          </a:xfrm>
          <a:prstGeom prst="rect">
            <a:avLst/>
          </a:prstGeom>
        </p:spPr>
        <p:txBody>
          <a:bodyPr wrap="none">
            <a:spAutoFit/>
          </a:bodyPr>
          <a:lstStyle/>
          <a:p>
            <a:pPr algn="ctr"/>
            <a:r>
              <a:rPr lang="en-US" sz="2800" b="1" dirty="0"/>
              <a:t>Groundwater Quality - TDS</a:t>
            </a:r>
          </a:p>
        </p:txBody>
      </p:sp>
      <p:pic>
        <p:nvPicPr>
          <p:cNvPr id="25" name="Picture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47" y="0"/>
            <a:ext cx="4191000" cy="6858000"/>
          </a:xfrm>
          <a:prstGeom prst="rect">
            <a:avLst/>
          </a:prstGeom>
        </p:spPr>
      </p:pic>
      <p:grpSp>
        <p:nvGrpSpPr>
          <p:cNvPr id="27" name="Group 26"/>
          <p:cNvGrpSpPr/>
          <p:nvPr/>
        </p:nvGrpSpPr>
        <p:grpSpPr>
          <a:xfrm>
            <a:off x="1896954" y="5366920"/>
            <a:ext cx="2368015" cy="1362127"/>
            <a:chOff x="5020407" y="3842919"/>
            <a:chExt cx="2368015" cy="1362127"/>
          </a:xfrm>
        </p:grpSpPr>
        <p:sp>
          <p:nvSpPr>
            <p:cNvPr id="26" name="Rectangle 25"/>
            <p:cNvSpPr/>
            <p:nvPr/>
          </p:nvSpPr>
          <p:spPr>
            <a:xfrm>
              <a:off x="5020407" y="3909646"/>
              <a:ext cx="2199370" cy="1295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257800" y="3842919"/>
              <a:ext cx="2130622" cy="1294112"/>
              <a:chOff x="4648200" y="1904680"/>
              <a:chExt cx="2130622" cy="1294112"/>
            </a:xfrm>
          </p:grpSpPr>
          <p:grpSp>
            <p:nvGrpSpPr>
              <p:cNvPr id="21" name="Group 20"/>
              <p:cNvGrpSpPr/>
              <p:nvPr/>
            </p:nvGrpSpPr>
            <p:grpSpPr>
              <a:xfrm>
                <a:off x="4648200" y="2438400"/>
                <a:ext cx="2130622" cy="760392"/>
                <a:chOff x="5218112" y="2183607"/>
                <a:chExt cx="2130622" cy="760392"/>
              </a:xfrm>
            </p:grpSpPr>
            <p:sp>
              <p:nvSpPr>
                <p:cNvPr id="7" name="TextBox 6"/>
                <p:cNvSpPr txBox="1"/>
                <p:nvPr/>
              </p:nvSpPr>
              <p:spPr>
                <a:xfrm>
                  <a:off x="5719762" y="2183607"/>
                  <a:ext cx="1628972" cy="738664"/>
                </a:xfrm>
                <a:prstGeom prst="rect">
                  <a:avLst/>
                </a:prstGeom>
                <a:noFill/>
              </p:spPr>
              <p:txBody>
                <a:bodyPr wrap="none" rtlCol="0">
                  <a:spAutoFit/>
                </a:bodyPr>
                <a:lstStyle/>
                <a:p>
                  <a:r>
                    <a:rPr lang="en-US" sz="1400" b="1" dirty="0"/>
                    <a:t>&lt; 500 mg/L</a:t>
                  </a:r>
                </a:p>
                <a:p>
                  <a:r>
                    <a:rPr lang="en-US" sz="1400" b="1" dirty="0"/>
                    <a:t>500 – 1,000 mg/L</a:t>
                  </a:r>
                </a:p>
                <a:p>
                  <a:r>
                    <a:rPr lang="en-US" sz="1400" b="1" dirty="0"/>
                    <a:t>&gt; 1,000 mg/L</a:t>
                  </a:r>
                </a:p>
              </p:txBody>
            </p:sp>
            <p:sp>
              <p:nvSpPr>
                <p:cNvPr id="10" name="Oval 5"/>
                <p:cNvSpPr>
                  <a:spLocks noChangeArrowheads="1"/>
                </p:cNvSpPr>
                <p:nvPr/>
              </p:nvSpPr>
              <p:spPr bwMode="auto">
                <a:xfrm>
                  <a:off x="5483224" y="2682875"/>
                  <a:ext cx="219075" cy="219075"/>
                </a:xfrm>
                <a:prstGeom prst="ellipse">
                  <a:avLst/>
                </a:prstGeom>
                <a:solidFill>
                  <a:srgbClr val="FF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6"/>
                <p:cNvSpPr>
                  <a:spLocks noChangeArrowheads="1"/>
                </p:cNvSpPr>
                <p:nvPr/>
              </p:nvSpPr>
              <p:spPr bwMode="auto">
                <a:xfrm>
                  <a:off x="5489574" y="2415381"/>
                  <a:ext cx="577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BEBE"/>
                      </a:solidFill>
                      <a:latin typeface="ESRI Default Marker" panose="02000000000000000000" pitchFamily="2" charset="0"/>
                    </a:rPr>
                    <a:t>!</a:t>
                  </a:r>
                  <a:endParaRPr lang="en-US" altLang="en-US"/>
                </a:p>
              </p:txBody>
            </p:sp>
            <p:sp>
              <p:nvSpPr>
                <p:cNvPr id="12" name="Rectangle 7"/>
                <p:cNvSpPr>
                  <a:spLocks noChangeArrowheads="1"/>
                </p:cNvSpPr>
                <p:nvPr/>
              </p:nvSpPr>
              <p:spPr bwMode="auto">
                <a:xfrm>
                  <a:off x="5489574" y="2415381"/>
                  <a:ext cx="545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latin typeface="ESRI Default Marker" panose="02000000000000000000" pitchFamily="2" charset="0"/>
                    </a:rPr>
                    <a:t>(</a:t>
                  </a:r>
                  <a:endParaRPr lang="en-US" altLang="en-US" dirty="0"/>
                </a:p>
              </p:txBody>
            </p:sp>
            <p:sp>
              <p:nvSpPr>
                <p:cNvPr id="13" name="Rectangle 8"/>
                <p:cNvSpPr>
                  <a:spLocks noChangeArrowheads="1"/>
                </p:cNvSpPr>
                <p:nvPr/>
              </p:nvSpPr>
              <p:spPr bwMode="auto">
                <a:xfrm>
                  <a:off x="5521722" y="2281634"/>
                  <a:ext cx="256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5CE6"/>
                      </a:solidFill>
                      <a:latin typeface="ESRI Default Marker" panose="02000000000000000000" pitchFamily="2" charset="0"/>
                    </a:rPr>
                    <a:t>!</a:t>
                  </a:r>
                  <a:endParaRPr lang="en-US" altLang="en-US"/>
                </a:p>
              </p:txBody>
            </p:sp>
            <p:sp>
              <p:nvSpPr>
                <p:cNvPr id="14" name="Rectangle 9"/>
                <p:cNvSpPr>
                  <a:spLocks noChangeArrowheads="1"/>
                </p:cNvSpPr>
                <p:nvPr/>
              </p:nvSpPr>
              <p:spPr bwMode="auto">
                <a:xfrm>
                  <a:off x="5521722" y="2281634"/>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0000"/>
                      </a:solidFill>
                      <a:latin typeface="ESRI Default Marker" panose="02000000000000000000" pitchFamily="2" charset="0"/>
                    </a:rPr>
                    <a:t>(</a:t>
                  </a:r>
                  <a:endParaRPr lang="en-US" altLang="en-US"/>
                </a:p>
              </p:txBody>
            </p:sp>
            <p:sp>
              <p:nvSpPr>
                <p:cNvPr id="15" name="Rectangle 10"/>
                <p:cNvSpPr>
                  <a:spLocks noChangeArrowheads="1"/>
                </p:cNvSpPr>
                <p:nvPr/>
              </p:nvSpPr>
              <p:spPr bwMode="auto">
                <a:xfrm>
                  <a:off x="5218112" y="2654300"/>
                  <a:ext cx="92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latin typeface="ESRI Default Marker" panose="02000000000000000000" pitchFamily="2" charset="0"/>
                    </a:rPr>
                    <a:t>"</a:t>
                  </a:r>
                  <a:endParaRPr lang="en-US" altLang="en-US"/>
                </a:p>
              </p:txBody>
            </p:sp>
            <p:sp>
              <p:nvSpPr>
                <p:cNvPr id="16" name="Rectangle 11"/>
                <p:cNvSpPr>
                  <a:spLocks noChangeArrowheads="1"/>
                </p:cNvSpPr>
                <p:nvPr/>
              </p:nvSpPr>
              <p:spPr bwMode="auto">
                <a:xfrm>
                  <a:off x="5218112" y="2667000"/>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ESRI Default Marker" panose="02000000000000000000" pitchFamily="2" charset="0"/>
                    </a:rPr>
                    <a:t>)</a:t>
                  </a:r>
                  <a:endParaRPr lang="en-US" altLang="en-US"/>
                </a:p>
              </p:txBody>
            </p:sp>
            <p:sp>
              <p:nvSpPr>
                <p:cNvPr id="17" name="Rectangle 12"/>
                <p:cNvSpPr>
                  <a:spLocks noChangeArrowheads="1"/>
                </p:cNvSpPr>
                <p:nvPr/>
              </p:nvSpPr>
              <p:spPr bwMode="auto">
                <a:xfrm>
                  <a:off x="5263355" y="2432843"/>
                  <a:ext cx="609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FFBEBE"/>
                      </a:solidFill>
                      <a:latin typeface="ESRI Default Marker" panose="02000000000000000000" pitchFamily="2" charset="0"/>
                    </a:rPr>
                    <a:t>"</a:t>
                  </a:r>
                  <a:endParaRPr lang="en-US" altLang="en-US" dirty="0"/>
                </a:p>
              </p:txBody>
            </p:sp>
            <p:sp>
              <p:nvSpPr>
                <p:cNvPr id="18" name="Rectangle 13"/>
                <p:cNvSpPr>
                  <a:spLocks noChangeArrowheads="1"/>
                </p:cNvSpPr>
                <p:nvPr/>
              </p:nvSpPr>
              <p:spPr bwMode="auto">
                <a:xfrm>
                  <a:off x="5263355" y="2445543"/>
                  <a:ext cx="464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000000"/>
                      </a:solidFill>
                      <a:latin typeface="ESRI Default Marker" panose="02000000000000000000" pitchFamily="2" charset="0"/>
                    </a:rPr>
                    <a:t>)</a:t>
                  </a:r>
                  <a:endParaRPr lang="en-US" altLang="en-US" dirty="0"/>
                </a:p>
              </p:txBody>
            </p:sp>
            <p:sp>
              <p:nvSpPr>
                <p:cNvPr id="19" name="Rectangle 14"/>
                <p:cNvSpPr>
                  <a:spLocks noChangeArrowheads="1"/>
                </p:cNvSpPr>
                <p:nvPr/>
              </p:nvSpPr>
              <p:spPr bwMode="auto">
                <a:xfrm>
                  <a:off x="5278435" y="2287983"/>
                  <a:ext cx="304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70FF"/>
                      </a:solidFill>
                      <a:latin typeface="ESRI Default Marker" panose="02000000000000000000" pitchFamily="2" charset="0"/>
                    </a:rPr>
                    <a:t>"</a:t>
                  </a:r>
                  <a:endParaRPr lang="en-US" altLang="en-US"/>
                </a:p>
              </p:txBody>
            </p:sp>
            <p:sp>
              <p:nvSpPr>
                <p:cNvPr id="20" name="Rectangle 15"/>
                <p:cNvSpPr>
                  <a:spLocks noChangeArrowheads="1"/>
                </p:cNvSpPr>
                <p:nvPr/>
              </p:nvSpPr>
              <p:spPr bwMode="auto">
                <a:xfrm>
                  <a:off x="5278435" y="2287983"/>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srgbClr val="000000"/>
                      </a:solidFill>
                      <a:latin typeface="ESRI Default Marker" panose="02000000000000000000" pitchFamily="2" charset="0"/>
                    </a:rPr>
                    <a:t>)</a:t>
                  </a:r>
                  <a:endParaRPr lang="en-US" altLang="en-US" dirty="0"/>
                </a:p>
              </p:txBody>
            </p:sp>
          </p:grpSp>
          <p:sp>
            <p:nvSpPr>
              <p:cNvPr id="22" name="TextBox 21"/>
              <p:cNvSpPr txBox="1"/>
              <p:nvPr/>
            </p:nvSpPr>
            <p:spPr>
              <a:xfrm rot="18066696">
                <a:off x="4486268" y="2133589"/>
                <a:ext cx="704039" cy="246221"/>
              </a:xfrm>
              <a:prstGeom prst="rect">
                <a:avLst/>
              </a:prstGeom>
              <a:noFill/>
            </p:spPr>
            <p:txBody>
              <a:bodyPr wrap="none" rtlCol="0">
                <a:spAutoFit/>
              </a:bodyPr>
              <a:lstStyle/>
              <a:p>
                <a:r>
                  <a:rPr lang="en-US" sz="1000" b="1" dirty="0"/>
                  <a:t>Bedrock</a:t>
                </a:r>
              </a:p>
            </p:txBody>
          </p:sp>
          <p:sp>
            <p:nvSpPr>
              <p:cNvPr id="23" name="TextBox 22"/>
              <p:cNvSpPr txBox="1"/>
              <p:nvPr/>
            </p:nvSpPr>
            <p:spPr>
              <a:xfrm rot="18066696">
                <a:off x="4773500" y="2150734"/>
                <a:ext cx="688009" cy="246221"/>
              </a:xfrm>
              <a:prstGeom prst="rect">
                <a:avLst/>
              </a:prstGeom>
              <a:noFill/>
            </p:spPr>
            <p:txBody>
              <a:bodyPr wrap="none" rtlCol="0">
                <a:spAutoFit/>
              </a:bodyPr>
              <a:lstStyle/>
              <a:p>
                <a:r>
                  <a:rPr lang="en-US" sz="1000" b="1" dirty="0"/>
                  <a:t>Basin-fill</a:t>
                </a:r>
              </a:p>
            </p:txBody>
          </p:sp>
        </p:grpSp>
      </p:grpSp>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6708" y="4479754"/>
            <a:ext cx="3075889" cy="2038350"/>
          </a:xfrm>
          <a:prstGeom prst="rect">
            <a:avLst/>
          </a:prstGeom>
          <a:ln>
            <a:solidFill>
              <a:schemeClr val="tx1"/>
            </a:solidFill>
          </a:ln>
        </p:spPr>
      </p:pic>
      <p:sp>
        <p:nvSpPr>
          <p:cNvPr id="29"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pic>
        <p:nvPicPr>
          <p:cNvPr id="30" name="Picture 2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0256"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7206974" y="3679687"/>
            <a:ext cx="1018228" cy="584775"/>
          </a:xfrm>
          <a:prstGeom prst="rect">
            <a:avLst/>
          </a:prstGeom>
          <a:noFill/>
        </p:spPr>
        <p:txBody>
          <a:bodyPr wrap="none" rtlCol="0">
            <a:spAutoFit/>
          </a:bodyPr>
          <a:lstStyle/>
          <a:p>
            <a:pPr algn="ctr"/>
            <a:r>
              <a:rPr lang="en-US" sz="1600" b="1" dirty="0"/>
              <a:t>Bedrock</a:t>
            </a:r>
          </a:p>
          <a:p>
            <a:pPr algn="ctr"/>
            <a:r>
              <a:rPr lang="en-US" sz="1600" b="1" dirty="0"/>
              <a:t>(n = 28)</a:t>
            </a:r>
          </a:p>
        </p:txBody>
      </p:sp>
      <p:sp>
        <p:nvSpPr>
          <p:cNvPr id="34" name="TextBox 33"/>
          <p:cNvSpPr txBox="1"/>
          <p:nvPr/>
        </p:nvSpPr>
        <p:spPr>
          <a:xfrm>
            <a:off x="8718492" y="3677136"/>
            <a:ext cx="995786" cy="584775"/>
          </a:xfrm>
          <a:prstGeom prst="rect">
            <a:avLst/>
          </a:prstGeom>
          <a:noFill/>
        </p:spPr>
        <p:txBody>
          <a:bodyPr wrap="none" rtlCol="0">
            <a:spAutoFit/>
          </a:bodyPr>
          <a:lstStyle/>
          <a:p>
            <a:pPr algn="ctr"/>
            <a:r>
              <a:rPr lang="en-US" sz="1600" b="1" dirty="0"/>
              <a:t>Basin-fill</a:t>
            </a:r>
          </a:p>
          <a:p>
            <a:pPr algn="ctr"/>
            <a:r>
              <a:rPr lang="en-US" sz="1600" b="1" dirty="0"/>
              <a:t>(n = 45)</a:t>
            </a:r>
          </a:p>
        </p:txBody>
      </p:sp>
      <p:sp>
        <p:nvSpPr>
          <p:cNvPr id="35" name="TextBox 34"/>
          <p:cNvSpPr txBox="1"/>
          <p:nvPr/>
        </p:nvSpPr>
        <p:spPr>
          <a:xfrm rot="16200000">
            <a:off x="5436831" y="2645509"/>
            <a:ext cx="2258952" cy="276999"/>
          </a:xfrm>
          <a:prstGeom prst="rect">
            <a:avLst/>
          </a:prstGeom>
          <a:noFill/>
        </p:spPr>
        <p:txBody>
          <a:bodyPr wrap="none" rtlCol="0">
            <a:spAutoFit/>
          </a:bodyPr>
          <a:lstStyle/>
          <a:p>
            <a:r>
              <a:rPr lang="en-US" sz="1200" b="1" dirty="0"/>
              <a:t>Total dissolved solids (mg/L)</a:t>
            </a:r>
          </a:p>
        </p:txBody>
      </p:sp>
      <p:sp>
        <p:nvSpPr>
          <p:cNvPr id="36" name="TextBox 35"/>
          <p:cNvSpPr txBox="1"/>
          <p:nvPr/>
        </p:nvSpPr>
        <p:spPr>
          <a:xfrm>
            <a:off x="7878241" y="3204461"/>
            <a:ext cx="401072" cy="246221"/>
          </a:xfrm>
          <a:prstGeom prst="rect">
            <a:avLst/>
          </a:prstGeom>
          <a:noFill/>
        </p:spPr>
        <p:txBody>
          <a:bodyPr wrap="none" rtlCol="0">
            <a:spAutoFit/>
          </a:bodyPr>
          <a:lstStyle/>
          <a:p>
            <a:r>
              <a:rPr lang="en-US" sz="1000" b="1" dirty="0"/>
              <a:t>232</a:t>
            </a:r>
          </a:p>
        </p:txBody>
      </p:sp>
      <p:sp>
        <p:nvSpPr>
          <p:cNvPr id="37" name="TextBox 36"/>
          <p:cNvSpPr txBox="1"/>
          <p:nvPr/>
        </p:nvSpPr>
        <p:spPr>
          <a:xfrm>
            <a:off x="9402373" y="3201910"/>
            <a:ext cx="401072" cy="246221"/>
          </a:xfrm>
          <a:prstGeom prst="rect">
            <a:avLst/>
          </a:prstGeom>
          <a:noFill/>
        </p:spPr>
        <p:txBody>
          <a:bodyPr wrap="none" rtlCol="0">
            <a:spAutoFit/>
          </a:bodyPr>
          <a:lstStyle/>
          <a:p>
            <a:r>
              <a:rPr lang="en-US" sz="1000" b="1" dirty="0"/>
              <a:t>222</a:t>
            </a:r>
          </a:p>
        </p:txBody>
      </p:sp>
      <p:sp>
        <p:nvSpPr>
          <p:cNvPr id="38" name="TextBox 37"/>
          <p:cNvSpPr txBox="1"/>
          <p:nvPr/>
        </p:nvSpPr>
        <p:spPr>
          <a:xfrm>
            <a:off x="7554326" y="1534262"/>
            <a:ext cx="256802" cy="246221"/>
          </a:xfrm>
          <a:prstGeom prst="rect">
            <a:avLst/>
          </a:prstGeom>
          <a:noFill/>
        </p:spPr>
        <p:txBody>
          <a:bodyPr wrap="none" rtlCol="0">
            <a:spAutoFit/>
          </a:bodyPr>
          <a:lstStyle/>
          <a:p>
            <a:r>
              <a:rPr lang="en-US" sz="1000" b="1" dirty="0"/>
              <a:t>8</a:t>
            </a:r>
          </a:p>
        </p:txBody>
      </p:sp>
      <p:sp>
        <p:nvSpPr>
          <p:cNvPr id="39" name="TextBox 38"/>
          <p:cNvSpPr txBox="1"/>
          <p:nvPr/>
        </p:nvSpPr>
        <p:spPr>
          <a:xfrm>
            <a:off x="9067007" y="1531966"/>
            <a:ext cx="256802" cy="246221"/>
          </a:xfrm>
          <a:prstGeom prst="rect">
            <a:avLst/>
          </a:prstGeom>
          <a:noFill/>
        </p:spPr>
        <p:txBody>
          <a:bodyPr wrap="none" rtlCol="0">
            <a:spAutoFit/>
          </a:bodyPr>
          <a:lstStyle/>
          <a:p>
            <a:r>
              <a:rPr lang="en-US" sz="1000" b="1" dirty="0"/>
              <a:t>3</a:t>
            </a:r>
          </a:p>
        </p:txBody>
      </p:sp>
      <p:sp>
        <p:nvSpPr>
          <p:cNvPr id="42" name="TextBox 41"/>
          <p:cNvSpPr txBox="1"/>
          <p:nvPr/>
        </p:nvSpPr>
        <p:spPr>
          <a:xfrm>
            <a:off x="5851881" y="1001670"/>
            <a:ext cx="5420074" cy="369332"/>
          </a:xfrm>
          <a:prstGeom prst="rect">
            <a:avLst/>
          </a:prstGeom>
          <a:noFill/>
        </p:spPr>
        <p:txBody>
          <a:bodyPr wrap="none" rtlCol="0">
            <a:spAutoFit/>
          </a:bodyPr>
          <a:lstStyle/>
          <a:p>
            <a:r>
              <a:rPr lang="en-US" dirty="0"/>
              <a:t>Secondary drinking water standard = 500 mg/L</a:t>
            </a:r>
          </a:p>
        </p:txBody>
      </p:sp>
      <p:sp>
        <p:nvSpPr>
          <p:cNvPr id="43" name="TextBox 42"/>
          <p:cNvSpPr txBox="1"/>
          <p:nvPr/>
        </p:nvSpPr>
        <p:spPr>
          <a:xfrm>
            <a:off x="6266190" y="1529253"/>
            <a:ext cx="1085554" cy="246221"/>
          </a:xfrm>
          <a:prstGeom prst="rect">
            <a:avLst/>
          </a:prstGeom>
          <a:noFill/>
        </p:spPr>
        <p:txBody>
          <a:bodyPr wrap="none" rtlCol="0">
            <a:spAutoFit/>
          </a:bodyPr>
          <a:lstStyle/>
          <a:p>
            <a:r>
              <a:rPr lang="en-US" sz="1000" b="1" dirty="0"/>
              <a:t>exceedances:</a:t>
            </a:r>
          </a:p>
        </p:txBody>
      </p:sp>
    </p:spTree>
    <p:extLst>
      <p:ext uri="{BB962C8B-B14F-4D97-AF65-F5344CB8AC3E}">
        <p14:creationId xmlns:p14="http://schemas.microsoft.com/office/powerpoint/2010/main" val="928104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00079C-9DD9-4769-BDCF-7E5780D08514}"/>
              </a:ext>
            </a:extLst>
          </p:cNvPr>
          <p:cNvSpPr>
            <a:spLocks noGrp="1"/>
          </p:cNvSpPr>
          <p:nvPr>
            <p:ph type="title"/>
          </p:nvPr>
        </p:nvSpPr>
        <p:spPr/>
        <p:txBody>
          <a:bodyPr/>
          <a:lstStyle/>
          <a:p>
            <a:r>
              <a:rPr lang="en-US" dirty="0"/>
              <a:t>Ancient Human Timeline</a:t>
            </a:r>
          </a:p>
        </p:txBody>
      </p:sp>
      <p:sp>
        <p:nvSpPr>
          <p:cNvPr id="8" name="Content Placeholder 7">
            <a:extLst>
              <a:ext uri="{FF2B5EF4-FFF2-40B4-BE49-F238E27FC236}">
                <a16:creationId xmlns:a16="http://schemas.microsoft.com/office/drawing/2014/main" id="{B11B1BC9-D5FC-434B-8D19-5A335492AE01}"/>
              </a:ext>
            </a:extLst>
          </p:cNvPr>
          <p:cNvSpPr>
            <a:spLocks noGrp="1"/>
          </p:cNvSpPr>
          <p:nvPr>
            <p:ph sz="half" idx="2"/>
          </p:nvPr>
        </p:nvSpPr>
        <p:spPr/>
        <p:txBody>
          <a:bodyPr/>
          <a:lstStyle/>
          <a:p>
            <a:pPr marL="0" indent="0">
              <a:buNone/>
            </a:pPr>
            <a:r>
              <a:rPr lang="en-US" dirty="0"/>
              <a:t>Combining the information from the Anzick site, the Myers-Hindman and other archaeological finds in the Upper Yellowstone allows for a graphic description of culture, environment and time in Park County for the past 11,000 years.</a:t>
            </a:r>
          </a:p>
          <a:p>
            <a:pPr marL="0" indent="0">
              <a:buNone/>
            </a:pPr>
            <a:r>
              <a:rPr lang="en-US" sz="1000" dirty="0"/>
              <a:t>© Anthro Research Inc</a:t>
            </a:r>
          </a:p>
        </p:txBody>
      </p:sp>
      <p:pic>
        <p:nvPicPr>
          <p:cNvPr id="11" name="Content Placeholder 5" descr="A close up of text on a white background&#10;&#10;Description generated with high confidence">
            <a:extLst>
              <a:ext uri="{FF2B5EF4-FFF2-40B4-BE49-F238E27FC236}">
                <a16:creationId xmlns:a16="http://schemas.microsoft.com/office/drawing/2014/main" id="{45DB0D52-16B4-4BB2-9B8F-3CA4BAB5B6C2}"/>
              </a:ext>
            </a:extLst>
          </p:cNvPr>
          <p:cNvPicPr>
            <a:picLocks noGrp="1" noChangeAspect="1"/>
          </p:cNvPicPr>
          <p:nvPr>
            <p:ph type="pic" idx="1"/>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1293813" y="1169988"/>
            <a:ext cx="5334000" cy="5270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22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3234" y="346438"/>
            <a:ext cx="4594526" cy="523220"/>
          </a:xfrm>
          <a:prstGeom prst="rect">
            <a:avLst/>
          </a:prstGeom>
        </p:spPr>
        <p:txBody>
          <a:bodyPr wrap="none">
            <a:spAutoFit/>
          </a:bodyPr>
          <a:lstStyle/>
          <a:p>
            <a:pPr algn="ctr"/>
            <a:r>
              <a:rPr lang="en-US" sz="2800" b="1" dirty="0"/>
              <a:t>Groundwater Quality - As</a:t>
            </a:r>
          </a:p>
        </p:txBody>
      </p:sp>
      <p:sp>
        <p:nvSpPr>
          <p:cNvPr id="3"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35" y="6477586"/>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10" y="0"/>
            <a:ext cx="4191000" cy="6858000"/>
          </a:xfrm>
          <a:prstGeom prst="rect">
            <a:avLst/>
          </a:prstGeom>
        </p:spPr>
      </p:pic>
      <p:grpSp>
        <p:nvGrpSpPr>
          <p:cNvPr id="24" name="Group 23"/>
          <p:cNvGrpSpPr/>
          <p:nvPr/>
        </p:nvGrpSpPr>
        <p:grpSpPr>
          <a:xfrm>
            <a:off x="1981820" y="5385108"/>
            <a:ext cx="2199370" cy="1362127"/>
            <a:chOff x="4070400" y="2928519"/>
            <a:chExt cx="2199370" cy="1362127"/>
          </a:xfrm>
        </p:grpSpPr>
        <p:sp>
          <p:nvSpPr>
            <p:cNvPr id="6" name="Rectangle 5"/>
            <p:cNvSpPr/>
            <p:nvPr/>
          </p:nvSpPr>
          <p:spPr>
            <a:xfrm>
              <a:off x="4070400" y="2995246"/>
              <a:ext cx="2199370" cy="1295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4307793" y="2928519"/>
              <a:ext cx="1616058" cy="1294112"/>
              <a:chOff x="4648200" y="1904680"/>
              <a:chExt cx="1616058" cy="1294112"/>
            </a:xfrm>
          </p:grpSpPr>
          <p:grpSp>
            <p:nvGrpSpPr>
              <p:cNvPr id="8" name="Group 7"/>
              <p:cNvGrpSpPr/>
              <p:nvPr/>
            </p:nvGrpSpPr>
            <p:grpSpPr>
              <a:xfrm>
                <a:off x="4648200" y="2438400"/>
                <a:ext cx="1616058" cy="760392"/>
                <a:chOff x="5218112" y="2183607"/>
                <a:chExt cx="1616058" cy="760392"/>
              </a:xfrm>
            </p:grpSpPr>
            <p:sp>
              <p:nvSpPr>
                <p:cNvPr id="11" name="TextBox 10"/>
                <p:cNvSpPr txBox="1"/>
                <p:nvPr/>
              </p:nvSpPr>
              <p:spPr>
                <a:xfrm>
                  <a:off x="5719762" y="2183607"/>
                  <a:ext cx="1114408" cy="738664"/>
                </a:xfrm>
                <a:prstGeom prst="rect">
                  <a:avLst/>
                </a:prstGeom>
                <a:noFill/>
              </p:spPr>
              <p:txBody>
                <a:bodyPr wrap="none" rtlCol="0">
                  <a:spAutoFit/>
                </a:bodyPr>
                <a:lstStyle/>
                <a:p>
                  <a:r>
                    <a:rPr lang="en-US" sz="1400" b="1" dirty="0"/>
                    <a:t>&lt; 5 </a:t>
                  </a:r>
                  <a:r>
                    <a:rPr lang="en-US" sz="1400" b="1" dirty="0" err="1"/>
                    <a:t>ug</a:t>
                  </a:r>
                  <a:r>
                    <a:rPr lang="en-US" sz="1400" b="1" dirty="0"/>
                    <a:t>/L</a:t>
                  </a:r>
                </a:p>
                <a:p>
                  <a:r>
                    <a:rPr lang="en-US" sz="1400" b="1" dirty="0"/>
                    <a:t>5 – 10 </a:t>
                  </a:r>
                  <a:r>
                    <a:rPr lang="en-US" sz="1400" b="1" dirty="0" err="1"/>
                    <a:t>ug</a:t>
                  </a:r>
                  <a:r>
                    <a:rPr lang="en-US" sz="1400" b="1" dirty="0"/>
                    <a:t>/L</a:t>
                  </a:r>
                </a:p>
                <a:p>
                  <a:r>
                    <a:rPr lang="en-US" sz="1400" b="1" dirty="0"/>
                    <a:t>&gt; 10  </a:t>
                  </a:r>
                  <a:r>
                    <a:rPr lang="en-US" sz="1400" b="1" dirty="0" err="1"/>
                    <a:t>ug</a:t>
                  </a:r>
                  <a:r>
                    <a:rPr lang="en-US" sz="1400" b="1" dirty="0"/>
                    <a:t>/L</a:t>
                  </a:r>
                </a:p>
              </p:txBody>
            </p:sp>
            <p:sp>
              <p:nvSpPr>
                <p:cNvPr id="12" name="Oval 5"/>
                <p:cNvSpPr>
                  <a:spLocks noChangeArrowheads="1"/>
                </p:cNvSpPr>
                <p:nvPr/>
              </p:nvSpPr>
              <p:spPr bwMode="auto">
                <a:xfrm>
                  <a:off x="5483224" y="2682875"/>
                  <a:ext cx="219075" cy="219075"/>
                </a:xfrm>
                <a:prstGeom prst="ellipse">
                  <a:avLst/>
                </a:prstGeom>
                <a:solidFill>
                  <a:srgbClr val="FF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6"/>
                <p:cNvSpPr>
                  <a:spLocks noChangeArrowheads="1"/>
                </p:cNvSpPr>
                <p:nvPr/>
              </p:nvSpPr>
              <p:spPr bwMode="auto">
                <a:xfrm>
                  <a:off x="5489574" y="2415381"/>
                  <a:ext cx="577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BEBE"/>
                      </a:solidFill>
                      <a:latin typeface="ESRI Default Marker" panose="02000000000000000000" pitchFamily="2" charset="0"/>
                    </a:rPr>
                    <a:t>!</a:t>
                  </a:r>
                  <a:endParaRPr lang="en-US" altLang="en-US"/>
                </a:p>
              </p:txBody>
            </p:sp>
            <p:sp>
              <p:nvSpPr>
                <p:cNvPr id="14" name="Rectangle 7"/>
                <p:cNvSpPr>
                  <a:spLocks noChangeArrowheads="1"/>
                </p:cNvSpPr>
                <p:nvPr/>
              </p:nvSpPr>
              <p:spPr bwMode="auto">
                <a:xfrm>
                  <a:off x="5489574" y="2415381"/>
                  <a:ext cx="545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latin typeface="ESRI Default Marker" panose="02000000000000000000" pitchFamily="2" charset="0"/>
                    </a:rPr>
                    <a:t>(</a:t>
                  </a:r>
                  <a:endParaRPr lang="en-US" altLang="en-US" dirty="0"/>
                </a:p>
              </p:txBody>
            </p:sp>
            <p:sp>
              <p:nvSpPr>
                <p:cNvPr id="15" name="Rectangle 8"/>
                <p:cNvSpPr>
                  <a:spLocks noChangeArrowheads="1"/>
                </p:cNvSpPr>
                <p:nvPr/>
              </p:nvSpPr>
              <p:spPr bwMode="auto">
                <a:xfrm>
                  <a:off x="5521722" y="2281634"/>
                  <a:ext cx="256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5CE6"/>
                      </a:solidFill>
                      <a:latin typeface="ESRI Default Marker" panose="02000000000000000000" pitchFamily="2" charset="0"/>
                    </a:rPr>
                    <a:t>!</a:t>
                  </a:r>
                  <a:endParaRPr lang="en-US" altLang="en-US"/>
                </a:p>
              </p:txBody>
            </p:sp>
            <p:sp>
              <p:nvSpPr>
                <p:cNvPr id="16" name="Rectangle 9"/>
                <p:cNvSpPr>
                  <a:spLocks noChangeArrowheads="1"/>
                </p:cNvSpPr>
                <p:nvPr/>
              </p:nvSpPr>
              <p:spPr bwMode="auto">
                <a:xfrm>
                  <a:off x="5521722" y="2281634"/>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0000"/>
                      </a:solidFill>
                      <a:latin typeface="ESRI Default Marker" panose="02000000000000000000" pitchFamily="2" charset="0"/>
                    </a:rPr>
                    <a:t>(</a:t>
                  </a:r>
                  <a:endParaRPr lang="en-US" altLang="en-US"/>
                </a:p>
              </p:txBody>
            </p:sp>
            <p:sp>
              <p:nvSpPr>
                <p:cNvPr id="17" name="Rectangle 10"/>
                <p:cNvSpPr>
                  <a:spLocks noChangeArrowheads="1"/>
                </p:cNvSpPr>
                <p:nvPr/>
              </p:nvSpPr>
              <p:spPr bwMode="auto">
                <a:xfrm>
                  <a:off x="5218112" y="2654300"/>
                  <a:ext cx="92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latin typeface="ESRI Default Marker" panose="02000000000000000000" pitchFamily="2" charset="0"/>
                    </a:rPr>
                    <a:t>"</a:t>
                  </a:r>
                  <a:endParaRPr lang="en-US" altLang="en-US"/>
                </a:p>
              </p:txBody>
            </p:sp>
            <p:sp>
              <p:nvSpPr>
                <p:cNvPr id="18" name="Rectangle 11"/>
                <p:cNvSpPr>
                  <a:spLocks noChangeArrowheads="1"/>
                </p:cNvSpPr>
                <p:nvPr/>
              </p:nvSpPr>
              <p:spPr bwMode="auto">
                <a:xfrm>
                  <a:off x="5218112" y="2667000"/>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ESRI Default Marker" panose="02000000000000000000" pitchFamily="2" charset="0"/>
                    </a:rPr>
                    <a:t>)</a:t>
                  </a:r>
                  <a:endParaRPr lang="en-US" altLang="en-US"/>
                </a:p>
              </p:txBody>
            </p:sp>
            <p:sp>
              <p:nvSpPr>
                <p:cNvPr id="19" name="Rectangle 12"/>
                <p:cNvSpPr>
                  <a:spLocks noChangeArrowheads="1"/>
                </p:cNvSpPr>
                <p:nvPr/>
              </p:nvSpPr>
              <p:spPr bwMode="auto">
                <a:xfrm>
                  <a:off x="5263355" y="2432843"/>
                  <a:ext cx="609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FFBEBE"/>
                      </a:solidFill>
                      <a:latin typeface="ESRI Default Marker" panose="02000000000000000000" pitchFamily="2" charset="0"/>
                    </a:rPr>
                    <a:t>"</a:t>
                  </a:r>
                  <a:endParaRPr lang="en-US" altLang="en-US" dirty="0"/>
                </a:p>
              </p:txBody>
            </p:sp>
            <p:sp>
              <p:nvSpPr>
                <p:cNvPr id="20" name="Rectangle 13"/>
                <p:cNvSpPr>
                  <a:spLocks noChangeArrowheads="1"/>
                </p:cNvSpPr>
                <p:nvPr/>
              </p:nvSpPr>
              <p:spPr bwMode="auto">
                <a:xfrm>
                  <a:off x="5263355" y="2445543"/>
                  <a:ext cx="464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000000"/>
                      </a:solidFill>
                      <a:latin typeface="ESRI Default Marker" panose="02000000000000000000" pitchFamily="2" charset="0"/>
                    </a:rPr>
                    <a:t>)</a:t>
                  </a:r>
                  <a:endParaRPr lang="en-US" altLang="en-US" dirty="0"/>
                </a:p>
              </p:txBody>
            </p:sp>
            <p:sp>
              <p:nvSpPr>
                <p:cNvPr id="21" name="Rectangle 14"/>
                <p:cNvSpPr>
                  <a:spLocks noChangeArrowheads="1"/>
                </p:cNvSpPr>
                <p:nvPr/>
              </p:nvSpPr>
              <p:spPr bwMode="auto">
                <a:xfrm>
                  <a:off x="5278435" y="2287983"/>
                  <a:ext cx="304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70FF"/>
                      </a:solidFill>
                      <a:latin typeface="ESRI Default Marker" panose="02000000000000000000" pitchFamily="2" charset="0"/>
                    </a:rPr>
                    <a:t>"</a:t>
                  </a:r>
                  <a:endParaRPr lang="en-US" altLang="en-US"/>
                </a:p>
              </p:txBody>
            </p:sp>
            <p:sp>
              <p:nvSpPr>
                <p:cNvPr id="22" name="Rectangle 15"/>
                <p:cNvSpPr>
                  <a:spLocks noChangeArrowheads="1"/>
                </p:cNvSpPr>
                <p:nvPr/>
              </p:nvSpPr>
              <p:spPr bwMode="auto">
                <a:xfrm>
                  <a:off x="5278435" y="2287983"/>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srgbClr val="000000"/>
                      </a:solidFill>
                      <a:latin typeface="ESRI Default Marker" panose="02000000000000000000" pitchFamily="2" charset="0"/>
                    </a:rPr>
                    <a:t>)</a:t>
                  </a:r>
                  <a:endParaRPr lang="en-US" altLang="en-US" dirty="0"/>
                </a:p>
              </p:txBody>
            </p:sp>
          </p:grpSp>
          <p:sp>
            <p:nvSpPr>
              <p:cNvPr id="9" name="TextBox 8"/>
              <p:cNvSpPr txBox="1"/>
              <p:nvPr/>
            </p:nvSpPr>
            <p:spPr>
              <a:xfrm rot="18066696">
                <a:off x="4486268" y="2133589"/>
                <a:ext cx="704039" cy="246221"/>
              </a:xfrm>
              <a:prstGeom prst="rect">
                <a:avLst/>
              </a:prstGeom>
              <a:noFill/>
            </p:spPr>
            <p:txBody>
              <a:bodyPr wrap="none" rtlCol="0">
                <a:spAutoFit/>
              </a:bodyPr>
              <a:lstStyle/>
              <a:p>
                <a:r>
                  <a:rPr lang="en-US" sz="1000" b="1" dirty="0"/>
                  <a:t>Bedrock</a:t>
                </a:r>
              </a:p>
            </p:txBody>
          </p:sp>
          <p:sp>
            <p:nvSpPr>
              <p:cNvPr id="10" name="TextBox 9"/>
              <p:cNvSpPr txBox="1"/>
              <p:nvPr/>
            </p:nvSpPr>
            <p:spPr>
              <a:xfrm rot="18066696">
                <a:off x="4773500" y="2150734"/>
                <a:ext cx="688009" cy="246221"/>
              </a:xfrm>
              <a:prstGeom prst="rect">
                <a:avLst/>
              </a:prstGeom>
              <a:noFill/>
            </p:spPr>
            <p:txBody>
              <a:bodyPr wrap="none" rtlCol="0">
                <a:spAutoFit/>
              </a:bodyPr>
              <a:lstStyle/>
              <a:p>
                <a:r>
                  <a:rPr lang="en-US" sz="1000" b="1" dirty="0"/>
                  <a:t>Basin-fill</a:t>
                </a:r>
              </a:p>
            </p:txBody>
          </p:sp>
        </p:grpSp>
      </p:grpSp>
      <p:pic>
        <p:nvPicPr>
          <p:cNvPr id="27" name="Picture 26"/>
          <p:cNvPicPr>
            <a:picLocks noChangeAspect="1"/>
          </p:cNvPicPr>
          <p:nvPr/>
        </p:nvPicPr>
        <p:blipFill rotWithShape="1">
          <a:blip r:embed="rId5" cstate="email">
            <a:extLst>
              <a:ext uri="{28A0092B-C50C-407E-A947-70E740481C1C}">
                <a14:useLocalDpi xmlns:a14="http://schemas.microsoft.com/office/drawing/2010/main"/>
              </a:ext>
            </a:extLst>
          </a:blip>
          <a:srcRect l="5264" t="9481" b="12571"/>
          <a:stretch/>
        </p:blipFill>
        <p:spPr>
          <a:xfrm>
            <a:off x="6271341" y="1743808"/>
            <a:ext cx="3495961" cy="1920240"/>
          </a:xfrm>
          <a:prstGeom prst="rect">
            <a:avLst/>
          </a:prstGeom>
        </p:spPr>
      </p:pic>
      <p:sp>
        <p:nvSpPr>
          <p:cNvPr id="28" name="TextBox 27"/>
          <p:cNvSpPr txBox="1"/>
          <p:nvPr/>
        </p:nvSpPr>
        <p:spPr>
          <a:xfrm>
            <a:off x="6748979" y="3650735"/>
            <a:ext cx="1018228" cy="584775"/>
          </a:xfrm>
          <a:prstGeom prst="rect">
            <a:avLst/>
          </a:prstGeom>
          <a:noFill/>
        </p:spPr>
        <p:txBody>
          <a:bodyPr wrap="none" rtlCol="0">
            <a:spAutoFit/>
          </a:bodyPr>
          <a:lstStyle/>
          <a:p>
            <a:pPr algn="ctr"/>
            <a:r>
              <a:rPr lang="en-US" sz="1600" b="1" dirty="0"/>
              <a:t>Bedrock</a:t>
            </a:r>
          </a:p>
          <a:p>
            <a:pPr algn="ctr"/>
            <a:r>
              <a:rPr lang="en-US" sz="1600" b="1" dirty="0"/>
              <a:t>(n = 28)</a:t>
            </a:r>
          </a:p>
        </p:txBody>
      </p:sp>
      <p:sp>
        <p:nvSpPr>
          <p:cNvPr id="29" name="TextBox 28"/>
          <p:cNvSpPr txBox="1"/>
          <p:nvPr/>
        </p:nvSpPr>
        <p:spPr>
          <a:xfrm>
            <a:off x="8260497" y="3648184"/>
            <a:ext cx="995786" cy="584775"/>
          </a:xfrm>
          <a:prstGeom prst="rect">
            <a:avLst/>
          </a:prstGeom>
          <a:noFill/>
        </p:spPr>
        <p:txBody>
          <a:bodyPr wrap="none" rtlCol="0">
            <a:spAutoFit/>
          </a:bodyPr>
          <a:lstStyle/>
          <a:p>
            <a:pPr algn="ctr"/>
            <a:r>
              <a:rPr lang="en-US" sz="1600" b="1" dirty="0"/>
              <a:t>Basin-fill</a:t>
            </a:r>
          </a:p>
          <a:p>
            <a:pPr algn="ctr"/>
            <a:r>
              <a:rPr lang="en-US" sz="1600" b="1" dirty="0"/>
              <a:t>(n = 45)</a:t>
            </a:r>
          </a:p>
        </p:txBody>
      </p:sp>
      <p:sp>
        <p:nvSpPr>
          <p:cNvPr id="30" name="TextBox 29"/>
          <p:cNvSpPr txBox="1"/>
          <p:nvPr/>
        </p:nvSpPr>
        <p:spPr>
          <a:xfrm rot="16200000">
            <a:off x="5466630" y="2566785"/>
            <a:ext cx="1231427" cy="276999"/>
          </a:xfrm>
          <a:prstGeom prst="rect">
            <a:avLst/>
          </a:prstGeom>
          <a:noFill/>
        </p:spPr>
        <p:txBody>
          <a:bodyPr wrap="none" rtlCol="0">
            <a:spAutoFit/>
          </a:bodyPr>
          <a:lstStyle/>
          <a:p>
            <a:r>
              <a:rPr lang="en-US" sz="1200" b="1" dirty="0"/>
              <a:t>Arsenic (</a:t>
            </a:r>
            <a:r>
              <a:rPr lang="en-US" sz="1200" b="1" dirty="0" err="1"/>
              <a:t>ug</a:t>
            </a:r>
            <a:r>
              <a:rPr lang="en-US" sz="1200" b="1" dirty="0"/>
              <a:t>/L)</a:t>
            </a:r>
          </a:p>
        </p:txBody>
      </p:sp>
      <p:sp>
        <p:nvSpPr>
          <p:cNvPr id="31" name="TextBox 30"/>
          <p:cNvSpPr txBox="1"/>
          <p:nvPr/>
        </p:nvSpPr>
        <p:spPr>
          <a:xfrm>
            <a:off x="7420246" y="3258980"/>
            <a:ext cx="364202" cy="246221"/>
          </a:xfrm>
          <a:prstGeom prst="rect">
            <a:avLst/>
          </a:prstGeom>
          <a:noFill/>
        </p:spPr>
        <p:txBody>
          <a:bodyPr wrap="none" rtlCol="0">
            <a:spAutoFit/>
          </a:bodyPr>
          <a:lstStyle/>
          <a:p>
            <a:r>
              <a:rPr lang="en-US" sz="1000" b="1" dirty="0"/>
              <a:t>1.8</a:t>
            </a:r>
          </a:p>
        </p:txBody>
      </p:sp>
      <p:sp>
        <p:nvSpPr>
          <p:cNvPr id="32" name="TextBox 31"/>
          <p:cNvSpPr txBox="1"/>
          <p:nvPr/>
        </p:nvSpPr>
        <p:spPr>
          <a:xfrm>
            <a:off x="8944378" y="3256429"/>
            <a:ext cx="364202" cy="246221"/>
          </a:xfrm>
          <a:prstGeom prst="rect">
            <a:avLst/>
          </a:prstGeom>
          <a:noFill/>
        </p:spPr>
        <p:txBody>
          <a:bodyPr wrap="none" rtlCol="0">
            <a:spAutoFit/>
          </a:bodyPr>
          <a:lstStyle/>
          <a:p>
            <a:r>
              <a:rPr lang="en-US" sz="1000" b="1" dirty="0"/>
              <a:t>2.0</a:t>
            </a:r>
          </a:p>
        </p:txBody>
      </p:sp>
      <p:sp>
        <p:nvSpPr>
          <p:cNvPr id="33" name="TextBox 32"/>
          <p:cNvSpPr txBox="1"/>
          <p:nvPr/>
        </p:nvSpPr>
        <p:spPr>
          <a:xfrm>
            <a:off x="7063222" y="1505310"/>
            <a:ext cx="256802" cy="246221"/>
          </a:xfrm>
          <a:prstGeom prst="rect">
            <a:avLst/>
          </a:prstGeom>
          <a:noFill/>
        </p:spPr>
        <p:txBody>
          <a:bodyPr wrap="none" rtlCol="0">
            <a:spAutoFit/>
          </a:bodyPr>
          <a:lstStyle/>
          <a:p>
            <a:r>
              <a:rPr lang="en-US" sz="1000" b="1" dirty="0"/>
              <a:t>2</a:t>
            </a:r>
          </a:p>
        </p:txBody>
      </p:sp>
      <p:sp>
        <p:nvSpPr>
          <p:cNvPr id="34" name="TextBox 33"/>
          <p:cNvSpPr txBox="1"/>
          <p:nvPr/>
        </p:nvSpPr>
        <p:spPr>
          <a:xfrm>
            <a:off x="8663422" y="1503014"/>
            <a:ext cx="256802" cy="246221"/>
          </a:xfrm>
          <a:prstGeom prst="rect">
            <a:avLst/>
          </a:prstGeom>
          <a:noFill/>
        </p:spPr>
        <p:txBody>
          <a:bodyPr wrap="none" rtlCol="0">
            <a:spAutoFit/>
          </a:bodyPr>
          <a:lstStyle/>
          <a:p>
            <a:r>
              <a:rPr lang="en-US" sz="1000" b="1" dirty="0"/>
              <a:t>8</a:t>
            </a:r>
          </a:p>
        </p:txBody>
      </p:sp>
      <p:sp>
        <p:nvSpPr>
          <p:cNvPr id="35" name="TextBox 34"/>
          <p:cNvSpPr txBox="1"/>
          <p:nvPr/>
        </p:nvSpPr>
        <p:spPr>
          <a:xfrm>
            <a:off x="5851881" y="1001670"/>
            <a:ext cx="4818948" cy="369332"/>
          </a:xfrm>
          <a:prstGeom prst="rect">
            <a:avLst/>
          </a:prstGeom>
          <a:noFill/>
        </p:spPr>
        <p:txBody>
          <a:bodyPr wrap="none" rtlCol="0">
            <a:spAutoFit/>
          </a:bodyPr>
          <a:lstStyle/>
          <a:p>
            <a:r>
              <a:rPr lang="en-US" dirty="0"/>
              <a:t>Primary drinking water standard = 10 </a:t>
            </a:r>
            <a:r>
              <a:rPr lang="en-US" dirty="0" err="1"/>
              <a:t>ug</a:t>
            </a:r>
            <a:r>
              <a:rPr lang="en-US" dirty="0"/>
              <a:t>/L</a:t>
            </a:r>
          </a:p>
        </p:txBody>
      </p:sp>
      <p:sp>
        <p:nvSpPr>
          <p:cNvPr id="43" name="TextBox 42"/>
          <p:cNvSpPr txBox="1"/>
          <p:nvPr/>
        </p:nvSpPr>
        <p:spPr>
          <a:xfrm>
            <a:off x="8900109" y="1232503"/>
            <a:ext cx="1439818" cy="276999"/>
          </a:xfrm>
          <a:prstGeom prst="rect">
            <a:avLst/>
          </a:prstGeom>
          <a:noFill/>
        </p:spPr>
        <p:txBody>
          <a:bodyPr wrap="none" rtlCol="0">
            <a:spAutoFit/>
          </a:bodyPr>
          <a:lstStyle/>
          <a:p>
            <a:r>
              <a:rPr lang="en-US" sz="1200" b="1" dirty="0"/>
              <a:t>(parts per </a:t>
            </a:r>
            <a:r>
              <a:rPr lang="en-US" sz="1200" b="1" i="1" u="sng" dirty="0"/>
              <a:t>billion</a:t>
            </a:r>
            <a:r>
              <a:rPr lang="en-US" sz="1200" b="1" dirty="0"/>
              <a:t>)</a:t>
            </a:r>
          </a:p>
        </p:txBody>
      </p:sp>
      <p:sp>
        <p:nvSpPr>
          <p:cNvPr id="44" name="TextBox 43"/>
          <p:cNvSpPr txBox="1"/>
          <p:nvPr/>
        </p:nvSpPr>
        <p:spPr>
          <a:xfrm>
            <a:off x="5808195" y="1500301"/>
            <a:ext cx="1085554" cy="246221"/>
          </a:xfrm>
          <a:prstGeom prst="rect">
            <a:avLst/>
          </a:prstGeom>
          <a:noFill/>
        </p:spPr>
        <p:txBody>
          <a:bodyPr wrap="none" rtlCol="0">
            <a:spAutoFit/>
          </a:bodyPr>
          <a:lstStyle/>
          <a:p>
            <a:r>
              <a:rPr lang="en-US" sz="1000" b="1" dirty="0"/>
              <a:t>exceedances:</a:t>
            </a:r>
          </a:p>
        </p:txBody>
      </p:sp>
      <p:pic>
        <p:nvPicPr>
          <p:cNvPr id="45" name="Picture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0208" y="4345326"/>
            <a:ext cx="1600200" cy="2133600"/>
          </a:xfrm>
          <a:prstGeom prst="rect">
            <a:avLst/>
          </a:prstGeom>
          <a:ln>
            <a:solidFill>
              <a:schemeClr val="tx1"/>
            </a:solidFill>
          </a:ln>
        </p:spPr>
      </p:pic>
      <p:cxnSp>
        <p:nvCxnSpPr>
          <p:cNvPr id="47" name="Straight Arrow Connector 46"/>
          <p:cNvCxnSpPr>
            <a:cxnSpLocks/>
            <a:stCxn id="45" idx="1"/>
          </p:cNvCxnSpPr>
          <p:nvPr/>
        </p:nvCxnSpPr>
        <p:spPr>
          <a:xfrm flipH="1" flipV="1">
            <a:off x="1718449" y="4702503"/>
            <a:ext cx="5511759" cy="709623"/>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040364" y="4595135"/>
            <a:ext cx="1265090" cy="584775"/>
          </a:xfrm>
          <a:prstGeom prst="rect">
            <a:avLst/>
          </a:prstGeom>
          <a:noFill/>
        </p:spPr>
        <p:txBody>
          <a:bodyPr wrap="none" rtlCol="0">
            <a:spAutoFit/>
          </a:bodyPr>
          <a:lstStyle/>
          <a:p>
            <a:r>
              <a:rPr lang="en-US" sz="1600" b="1" dirty="0"/>
              <a:t>La Duke</a:t>
            </a:r>
          </a:p>
          <a:p>
            <a:r>
              <a:rPr lang="en-US" sz="1600" b="1" dirty="0"/>
              <a:t>Hot springs</a:t>
            </a:r>
          </a:p>
        </p:txBody>
      </p:sp>
    </p:spTree>
    <p:extLst>
      <p:ext uri="{BB962C8B-B14F-4D97-AF65-F5344CB8AC3E}">
        <p14:creationId xmlns:p14="http://schemas.microsoft.com/office/powerpoint/2010/main" val="3055825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191000" cy="6858000"/>
          </a:xfrm>
          <a:prstGeom prst="rect">
            <a:avLst/>
          </a:prstGeom>
        </p:spPr>
      </p:pic>
      <p:sp>
        <p:nvSpPr>
          <p:cNvPr id="2" name="Rectangle 1"/>
          <p:cNvSpPr/>
          <p:nvPr/>
        </p:nvSpPr>
        <p:spPr>
          <a:xfrm>
            <a:off x="5777285" y="309901"/>
            <a:ext cx="4966423" cy="523220"/>
          </a:xfrm>
          <a:prstGeom prst="rect">
            <a:avLst/>
          </a:prstGeom>
        </p:spPr>
        <p:txBody>
          <a:bodyPr wrap="none">
            <a:spAutoFit/>
          </a:bodyPr>
          <a:lstStyle/>
          <a:p>
            <a:pPr algn="ctr"/>
            <a:r>
              <a:rPr lang="en-US" sz="2800" b="1" dirty="0"/>
              <a:t>Groundwater Quality – NO3</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03"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6304" t="11039" b="12598"/>
          <a:stretch/>
        </p:blipFill>
        <p:spPr>
          <a:xfrm>
            <a:off x="6255604" y="1747669"/>
            <a:ext cx="3529309" cy="1920240"/>
          </a:xfrm>
          <a:prstGeom prst="rect">
            <a:avLst/>
          </a:prstGeom>
        </p:spPr>
      </p:pic>
      <p:sp>
        <p:nvSpPr>
          <p:cNvPr id="8" name="TextBox 7"/>
          <p:cNvSpPr txBox="1"/>
          <p:nvPr/>
        </p:nvSpPr>
        <p:spPr>
          <a:xfrm>
            <a:off x="6748979" y="3650735"/>
            <a:ext cx="1018228" cy="584775"/>
          </a:xfrm>
          <a:prstGeom prst="rect">
            <a:avLst/>
          </a:prstGeom>
          <a:noFill/>
        </p:spPr>
        <p:txBody>
          <a:bodyPr wrap="none" rtlCol="0">
            <a:spAutoFit/>
          </a:bodyPr>
          <a:lstStyle/>
          <a:p>
            <a:pPr algn="ctr"/>
            <a:r>
              <a:rPr lang="en-US" sz="1600" b="1" dirty="0"/>
              <a:t>Bedrock</a:t>
            </a:r>
          </a:p>
          <a:p>
            <a:pPr algn="ctr"/>
            <a:r>
              <a:rPr lang="en-US" sz="1600" b="1" dirty="0"/>
              <a:t>(n = 28)</a:t>
            </a:r>
          </a:p>
        </p:txBody>
      </p:sp>
      <p:sp>
        <p:nvSpPr>
          <p:cNvPr id="9" name="TextBox 8"/>
          <p:cNvSpPr txBox="1"/>
          <p:nvPr/>
        </p:nvSpPr>
        <p:spPr>
          <a:xfrm>
            <a:off x="8260497" y="3648184"/>
            <a:ext cx="995786" cy="584775"/>
          </a:xfrm>
          <a:prstGeom prst="rect">
            <a:avLst/>
          </a:prstGeom>
          <a:noFill/>
        </p:spPr>
        <p:txBody>
          <a:bodyPr wrap="none" rtlCol="0">
            <a:spAutoFit/>
          </a:bodyPr>
          <a:lstStyle/>
          <a:p>
            <a:pPr algn="ctr"/>
            <a:r>
              <a:rPr lang="en-US" sz="1600" b="1" dirty="0"/>
              <a:t>Basin-fill</a:t>
            </a:r>
          </a:p>
          <a:p>
            <a:pPr algn="ctr"/>
            <a:r>
              <a:rPr lang="en-US" sz="1600" b="1" dirty="0"/>
              <a:t>(n = 45)</a:t>
            </a:r>
          </a:p>
        </p:txBody>
      </p:sp>
      <p:sp>
        <p:nvSpPr>
          <p:cNvPr id="10" name="TextBox 9"/>
          <p:cNvSpPr txBox="1"/>
          <p:nvPr/>
        </p:nvSpPr>
        <p:spPr>
          <a:xfrm rot="16200000">
            <a:off x="5462419" y="2500631"/>
            <a:ext cx="1218603" cy="276999"/>
          </a:xfrm>
          <a:prstGeom prst="rect">
            <a:avLst/>
          </a:prstGeom>
          <a:noFill/>
        </p:spPr>
        <p:txBody>
          <a:bodyPr wrap="none" rtlCol="0">
            <a:spAutoFit/>
          </a:bodyPr>
          <a:lstStyle/>
          <a:p>
            <a:r>
              <a:rPr lang="en-US" sz="1200" b="1" dirty="0"/>
              <a:t>Nitrate (mg/L)</a:t>
            </a:r>
          </a:p>
        </p:txBody>
      </p:sp>
      <p:sp>
        <p:nvSpPr>
          <p:cNvPr id="11" name="TextBox 10"/>
          <p:cNvSpPr txBox="1"/>
          <p:nvPr/>
        </p:nvSpPr>
        <p:spPr>
          <a:xfrm>
            <a:off x="7393869" y="3329319"/>
            <a:ext cx="436338" cy="246221"/>
          </a:xfrm>
          <a:prstGeom prst="rect">
            <a:avLst/>
          </a:prstGeom>
          <a:noFill/>
        </p:spPr>
        <p:txBody>
          <a:bodyPr wrap="none" rtlCol="0">
            <a:spAutoFit/>
          </a:bodyPr>
          <a:lstStyle/>
          <a:p>
            <a:r>
              <a:rPr lang="en-US" sz="1000" b="1" dirty="0"/>
              <a:t>0.75</a:t>
            </a:r>
          </a:p>
        </p:txBody>
      </p:sp>
      <p:sp>
        <p:nvSpPr>
          <p:cNvPr id="12" name="TextBox 11"/>
          <p:cNvSpPr txBox="1"/>
          <p:nvPr/>
        </p:nvSpPr>
        <p:spPr>
          <a:xfrm>
            <a:off x="9005924" y="3309183"/>
            <a:ext cx="436338" cy="246221"/>
          </a:xfrm>
          <a:prstGeom prst="rect">
            <a:avLst/>
          </a:prstGeom>
          <a:noFill/>
        </p:spPr>
        <p:txBody>
          <a:bodyPr wrap="none" rtlCol="0">
            <a:spAutoFit/>
          </a:bodyPr>
          <a:lstStyle/>
          <a:p>
            <a:r>
              <a:rPr lang="en-US" sz="1000" b="1" dirty="0"/>
              <a:t>0.69</a:t>
            </a:r>
          </a:p>
        </p:txBody>
      </p:sp>
      <p:sp>
        <p:nvSpPr>
          <p:cNvPr id="13" name="TextBox 12"/>
          <p:cNvSpPr txBox="1"/>
          <p:nvPr/>
        </p:nvSpPr>
        <p:spPr>
          <a:xfrm>
            <a:off x="5851882" y="1001670"/>
            <a:ext cx="4894289" cy="369332"/>
          </a:xfrm>
          <a:prstGeom prst="rect">
            <a:avLst/>
          </a:prstGeom>
          <a:noFill/>
        </p:spPr>
        <p:txBody>
          <a:bodyPr wrap="none" rtlCol="0">
            <a:spAutoFit/>
          </a:bodyPr>
          <a:lstStyle/>
          <a:p>
            <a:r>
              <a:rPr lang="en-US" dirty="0"/>
              <a:t>Primary drinking water standard = 10 mg/L</a:t>
            </a: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85212" y="4888037"/>
            <a:ext cx="2443077" cy="1019319"/>
          </a:xfrm>
          <a:prstGeom prst="rect">
            <a:avLst/>
          </a:prstGeom>
          <a:ln>
            <a:solidFill>
              <a:schemeClr val="tx1"/>
            </a:solidFill>
          </a:ln>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72123" y="4333768"/>
            <a:ext cx="2940252" cy="2132345"/>
          </a:xfrm>
          <a:prstGeom prst="rect">
            <a:avLst/>
          </a:prstGeom>
          <a:ln>
            <a:solidFill>
              <a:schemeClr val="tx1"/>
            </a:solidFill>
          </a:ln>
        </p:spPr>
      </p:pic>
      <p:sp>
        <p:nvSpPr>
          <p:cNvPr id="17" name="TextBox 16"/>
          <p:cNvSpPr txBox="1"/>
          <p:nvPr/>
        </p:nvSpPr>
        <p:spPr>
          <a:xfrm>
            <a:off x="5808195" y="1500301"/>
            <a:ext cx="1261884" cy="246221"/>
          </a:xfrm>
          <a:prstGeom prst="rect">
            <a:avLst/>
          </a:prstGeom>
          <a:noFill/>
        </p:spPr>
        <p:txBody>
          <a:bodyPr wrap="none" rtlCol="0">
            <a:spAutoFit/>
          </a:bodyPr>
          <a:lstStyle/>
          <a:p>
            <a:r>
              <a:rPr lang="en-US" sz="1000" b="1" dirty="0"/>
              <a:t>No exceedances</a:t>
            </a:r>
          </a:p>
        </p:txBody>
      </p:sp>
      <p:grpSp>
        <p:nvGrpSpPr>
          <p:cNvPr id="18" name="Group 17"/>
          <p:cNvGrpSpPr/>
          <p:nvPr/>
        </p:nvGrpSpPr>
        <p:grpSpPr>
          <a:xfrm>
            <a:off x="1992988" y="5373636"/>
            <a:ext cx="2199370" cy="1362127"/>
            <a:chOff x="4070400" y="2928519"/>
            <a:chExt cx="2199370" cy="1362127"/>
          </a:xfrm>
        </p:grpSpPr>
        <p:sp>
          <p:nvSpPr>
            <p:cNvPr id="19" name="Rectangle 18"/>
            <p:cNvSpPr/>
            <p:nvPr/>
          </p:nvSpPr>
          <p:spPr>
            <a:xfrm>
              <a:off x="4070400" y="2995246"/>
              <a:ext cx="2199370" cy="1295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307793" y="2928519"/>
              <a:ext cx="1676972" cy="1294112"/>
              <a:chOff x="4648200" y="1904680"/>
              <a:chExt cx="1676972" cy="1294112"/>
            </a:xfrm>
          </p:grpSpPr>
          <p:grpSp>
            <p:nvGrpSpPr>
              <p:cNvPr id="21" name="Group 20"/>
              <p:cNvGrpSpPr/>
              <p:nvPr/>
            </p:nvGrpSpPr>
            <p:grpSpPr>
              <a:xfrm>
                <a:off x="4648200" y="2438400"/>
                <a:ext cx="1676972" cy="760392"/>
                <a:chOff x="5218112" y="2183607"/>
                <a:chExt cx="1676972" cy="760392"/>
              </a:xfrm>
            </p:grpSpPr>
            <p:sp>
              <p:nvSpPr>
                <p:cNvPr id="24" name="TextBox 23"/>
                <p:cNvSpPr txBox="1"/>
                <p:nvPr/>
              </p:nvSpPr>
              <p:spPr>
                <a:xfrm>
                  <a:off x="5719762" y="2183607"/>
                  <a:ext cx="1175322" cy="738664"/>
                </a:xfrm>
                <a:prstGeom prst="rect">
                  <a:avLst/>
                </a:prstGeom>
                <a:noFill/>
              </p:spPr>
              <p:txBody>
                <a:bodyPr wrap="none" rtlCol="0">
                  <a:spAutoFit/>
                </a:bodyPr>
                <a:lstStyle/>
                <a:p>
                  <a:r>
                    <a:rPr lang="en-US" sz="1400" b="1" dirty="0"/>
                    <a:t>&lt; 2 mg/L</a:t>
                  </a:r>
                </a:p>
                <a:p>
                  <a:r>
                    <a:rPr lang="en-US" sz="1400" b="1" dirty="0"/>
                    <a:t>2 – 10 mg/L</a:t>
                  </a:r>
                </a:p>
                <a:p>
                  <a:r>
                    <a:rPr lang="en-US" sz="1400" b="1" dirty="0"/>
                    <a:t>&gt; 10  mg/L</a:t>
                  </a:r>
                </a:p>
              </p:txBody>
            </p:sp>
            <p:sp>
              <p:nvSpPr>
                <p:cNvPr id="25" name="Oval 5"/>
                <p:cNvSpPr>
                  <a:spLocks noChangeArrowheads="1"/>
                </p:cNvSpPr>
                <p:nvPr/>
              </p:nvSpPr>
              <p:spPr bwMode="auto">
                <a:xfrm>
                  <a:off x="5483224" y="2682875"/>
                  <a:ext cx="219075" cy="219075"/>
                </a:xfrm>
                <a:prstGeom prst="ellipse">
                  <a:avLst/>
                </a:prstGeom>
                <a:solidFill>
                  <a:srgbClr val="FF0000"/>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Rectangle 6"/>
                <p:cNvSpPr>
                  <a:spLocks noChangeArrowheads="1"/>
                </p:cNvSpPr>
                <p:nvPr/>
              </p:nvSpPr>
              <p:spPr bwMode="auto">
                <a:xfrm>
                  <a:off x="5489574" y="2415381"/>
                  <a:ext cx="5770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FFBEBE"/>
                      </a:solidFill>
                      <a:latin typeface="ESRI Default Marker" panose="02000000000000000000" pitchFamily="2" charset="0"/>
                    </a:rPr>
                    <a:t>!</a:t>
                  </a:r>
                  <a:endParaRPr lang="en-US" altLang="en-US"/>
                </a:p>
              </p:txBody>
            </p:sp>
            <p:sp>
              <p:nvSpPr>
                <p:cNvPr id="27" name="Rectangle 7"/>
                <p:cNvSpPr>
                  <a:spLocks noChangeArrowheads="1"/>
                </p:cNvSpPr>
                <p:nvPr/>
              </p:nvSpPr>
              <p:spPr bwMode="auto">
                <a:xfrm>
                  <a:off x="5489574" y="2415381"/>
                  <a:ext cx="545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dirty="0">
                      <a:solidFill>
                        <a:srgbClr val="000000"/>
                      </a:solidFill>
                      <a:latin typeface="ESRI Default Marker" panose="02000000000000000000" pitchFamily="2" charset="0"/>
                    </a:rPr>
                    <a:t>(</a:t>
                  </a:r>
                  <a:endParaRPr lang="en-US" altLang="en-US" dirty="0"/>
                </a:p>
              </p:txBody>
            </p:sp>
            <p:sp>
              <p:nvSpPr>
                <p:cNvPr id="28" name="Rectangle 8"/>
                <p:cNvSpPr>
                  <a:spLocks noChangeArrowheads="1"/>
                </p:cNvSpPr>
                <p:nvPr/>
              </p:nvSpPr>
              <p:spPr bwMode="auto">
                <a:xfrm>
                  <a:off x="5521722" y="2281634"/>
                  <a:ext cx="2564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5CE6"/>
                      </a:solidFill>
                      <a:latin typeface="ESRI Default Marker" panose="02000000000000000000" pitchFamily="2" charset="0"/>
                    </a:rPr>
                    <a:t>!</a:t>
                  </a:r>
                  <a:endParaRPr lang="en-US" altLang="en-US"/>
                </a:p>
              </p:txBody>
            </p:sp>
            <p:sp>
              <p:nvSpPr>
                <p:cNvPr id="29" name="Rectangle 9"/>
                <p:cNvSpPr>
                  <a:spLocks noChangeArrowheads="1"/>
                </p:cNvSpPr>
                <p:nvPr/>
              </p:nvSpPr>
              <p:spPr bwMode="auto">
                <a:xfrm>
                  <a:off x="5521722" y="2281634"/>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0000"/>
                      </a:solidFill>
                      <a:latin typeface="ESRI Default Marker" panose="02000000000000000000" pitchFamily="2" charset="0"/>
                    </a:rPr>
                    <a:t>(</a:t>
                  </a:r>
                  <a:endParaRPr lang="en-US" altLang="en-US"/>
                </a:p>
              </p:txBody>
            </p:sp>
            <p:sp>
              <p:nvSpPr>
                <p:cNvPr id="30" name="Rectangle 10"/>
                <p:cNvSpPr>
                  <a:spLocks noChangeArrowheads="1"/>
                </p:cNvSpPr>
                <p:nvPr/>
              </p:nvSpPr>
              <p:spPr bwMode="auto">
                <a:xfrm>
                  <a:off x="5218112" y="2654300"/>
                  <a:ext cx="92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latin typeface="ESRI Default Marker" panose="02000000000000000000" pitchFamily="2" charset="0"/>
                    </a:rPr>
                    <a:t>"</a:t>
                  </a:r>
                  <a:endParaRPr lang="en-US" altLang="en-US"/>
                </a:p>
              </p:txBody>
            </p:sp>
            <p:sp>
              <p:nvSpPr>
                <p:cNvPr id="31" name="Rectangle 11"/>
                <p:cNvSpPr>
                  <a:spLocks noChangeArrowheads="1"/>
                </p:cNvSpPr>
                <p:nvPr/>
              </p:nvSpPr>
              <p:spPr bwMode="auto">
                <a:xfrm>
                  <a:off x="5218112" y="2667000"/>
                  <a:ext cx="705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ESRI Default Marker" panose="02000000000000000000" pitchFamily="2" charset="0"/>
                    </a:rPr>
                    <a:t>)</a:t>
                  </a:r>
                  <a:endParaRPr lang="en-US" altLang="en-US"/>
                </a:p>
              </p:txBody>
            </p:sp>
            <p:sp>
              <p:nvSpPr>
                <p:cNvPr id="32" name="Rectangle 12"/>
                <p:cNvSpPr>
                  <a:spLocks noChangeArrowheads="1"/>
                </p:cNvSpPr>
                <p:nvPr/>
              </p:nvSpPr>
              <p:spPr bwMode="auto">
                <a:xfrm>
                  <a:off x="5263355" y="2432843"/>
                  <a:ext cx="6091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FFBEBE"/>
                      </a:solidFill>
                      <a:latin typeface="ESRI Default Marker" panose="02000000000000000000" pitchFamily="2" charset="0"/>
                    </a:rPr>
                    <a:t>"</a:t>
                  </a:r>
                  <a:endParaRPr lang="en-US" altLang="en-US" dirty="0"/>
                </a:p>
              </p:txBody>
            </p:sp>
            <p:sp>
              <p:nvSpPr>
                <p:cNvPr id="33" name="Rectangle 13"/>
                <p:cNvSpPr>
                  <a:spLocks noChangeArrowheads="1"/>
                </p:cNvSpPr>
                <p:nvPr/>
              </p:nvSpPr>
              <p:spPr bwMode="auto">
                <a:xfrm>
                  <a:off x="5263355" y="2445543"/>
                  <a:ext cx="464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000000"/>
                      </a:solidFill>
                      <a:latin typeface="ESRI Default Marker" panose="02000000000000000000" pitchFamily="2" charset="0"/>
                    </a:rPr>
                    <a:t>)</a:t>
                  </a:r>
                  <a:endParaRPr lang="en-US" altLang="en-US" dirty="0"/>
                </a:p>
              </p:txBody>
            </p:sp>
            <p:sp>
              <p:nvSpPr>
                <p:cNvPr id="34" name="Rectangle 14"/>
                <p:cNvSpPr>
                  <a:spLocks noChangeArrowheads="1"/>
                </p:cNvSpPr>
                <p:nvPr/>
              </p:nvSpPr>
              <p:spPr bwMode="auto">
                <a:xfrm>
                  <a:off x="5278435" y="2287983"/>
                  <a:ext cx="30458"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a:solidFill>
                        <a:srgbClr val="0070FF"/>
                      </a:solidFill>
                      <a:latin typeface="ESRI Default Marker" panose="02000000000000000000" pitchFamily="2" charset="0"/>
                    </a:rPr>
                    <a:t>"</a:t>
                  </a:r>
                  <a:endParaRPr lang="en-US" altLang="en-US"/>
                </a:p>
              </p:txBody>
            </p:sp>
            <p:sp>
              <p:nvSpPr>
                <p:cNvPr id="35" name="Rectangle 15"/>
                <p:cNvSpPr>
                  <a:spLocks noChangeArrowheads="1"/>
                </p:cNvSpPr>
                <p:nvPr/>
              </p:nvSpPr>
              <p:spPr bwMode="auto">
                <a:xfrm>
                  <a:off x="5278435" y="2287983"/>
                  <a:ext cx="2404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600" dirty="0">
                      <a:solidFill>
                        <a:srgbClr val="000000"/>
                      </a:solidFill>
                      <a:latin typeface="ESRI Default Marker" panose="02000000000000000000" pitchFamily="2" charset="0"/>
                    </a:rPr>
                    <a:t>)</a:t>
                  </a:r>
                  <a:endParaRPr lang="en-US" altLang="en-US" dirty="0"/>
                </a:p>
              </p:txBody>
            </p:sp>
          </p:grpSp>
          <p:sp>
            <p:nvSpPr>
              <p:cNvPr id="22" name="TextBox 21"/>
              <p:cNvSpPr txBox="1"/>
              <p:nvPr/>
            </p:nvSpPr>
            <p:spPr>
              <a:xfrm rot="18066696">
                <a:off x="4486268" y="2133589"/>
                <a:ext cx="704039" cy="246221"/>
              </a:xfrm>
              <a:prstGeom prst="rect">
                <a:avLst/>
              </a:prstGeom>
              <a:noFill/>
            </p:spPr>
            <p:txBody>
              <a:bodyPr wrap="none" rtlCol="0">
                <a:spAutoFit/>
              </a:bodyPr>
              <a:lstStyle/>
              <a:p>
                <a:r>
                  <a:rPr lang="en-US" sz="1000" b="1" dirty="0"/>
                  <a:t>Bedrock</a:t>
                </a:r>
              </a:p>
            </p:txBody>
          </p:sp>
          <p:sp>
            <p:nvSpPr>
              <p:cNvPr id="23" name="TextBox 22"/>
              <p:cNvSpPr txBox="1"/>
              <p:nvPr/>
            </p:nvSpPr>
            <p:spPr>
              <a:xfrm rot="18066696">
                <a:off x="4773500" y="2150734"/>
                <a:ext cx="688009" cy="246221"/>
              </a:xfrm>
              <a:prstGeom prst="rect">
                <a:avLst/>
              </a:prstGeom>
              <a:noFill/>
            </p:spPr>
            <p:txBody>
              <a:bodyPr wrap="none" rtlCol="0">
                <a:spAutoFit/>
              </a:bodyPr>
              <a:lstStyle/>
              <a:p>
                <a:r>
                  <a:rPr lang="en-US" sz="1000" b="1" dirty="0"/>
                  <a:t>Basin-fill</a:t>
                </a:r>
              </a:p>
            </p:txBody>
          </p:sp>
        </p:grpSp>
      </p:grpSp>
    </p:spTree>
    <p:extLst>
      <p:ext uri="{BB962C8B-B14F-4D97-AF65-F5344CB8AC3E}">
        <p14:creationId xmlns:p14="http://schemas.microsoft.com/office/powerpoint/2010/main" val="231212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1324" y="198438"/>
            <a:ext cx="11711881"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b="1" i="1" dirty="0"/>
              <a:t>“The imperative need in groundwater development is to know what we are doing”</a:t>
            </a:r>
          </a:p>
        </p:txBody>
      </p:sp>
      <p:sp>
        <p:nvSpPr>
          <p:cNvPr id="3" name="Text Box 5"/>
          <p:cNvSpPr txBox="1">
            <a:spLocks noChangeArrowheads="1"/>
          </p:cNvSpPr>
          <p:nvPr/>
        </p:nvSpPr>
        <p:spPr bwMode="auto">
          <a:xfrm>
            <a:off x="9447212" y="1033661"/>
            <a:ext cx="198483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b="1">
                <a:solidFill>
                  <a:schemeClr val="tx1"/>
                </a:solidFill>
                <a:latin typeface="Arial" panose="020B0604020202020204" pitchFamily="34" charset="0"/>
              </a:defRPr>
            </a:lvl1pPr>
            <a:lvl2pPr marL="742950" indent="-285750" eaLnBrk="0" hangingPunct="0">
              <a:defRPr sz="1200" b="1">
                <a:solidFill>
                  <a:schemeClr val="tx1"/>
                </a:solidFill>
                <a:latin typeface="Arial" panose="020B0604020202020204" pitchFamily="34" charset="0"/>
              </a:defRPr>
            </a:lvl2pPr>
            <a:lvl3pPr marL="1143000" indent="-228600" eaLnBrk="0" hangingPunct="0">
              <a:defRPr sz="1200" b="1">
                <a:solidFill>
                  <a:schemeClr val="tx1"/>
                </a:solidFill>
                <a:latin typeface="Arial" panose="020B0604020202020204" pitchFamily="34" charset="0"/>
              </a:defRPr>
            </a:lvl3pPr>
            <a:lvl4pPr marL="1600200" indent="-228600" eaLnBrk="0" hangingPunct="0">
              <a:defRPr sz="1200" b="1">
                <a:solidFill>
                  <a:schemeClr val="tx1"/>
                </a:solidFill>
                <a:latin typeface="Arial" panose="020B0604020202020204" pitchFamily="34" charset="0"/>
              </a:defRPr>
            </a:lvl4pPr>
            <a:lvl5pPr marL="2057400" indent="-228600" eaLnBrk="0" hangingPunct="0">
              <a:defRPr sz="1200" b="1">
                <a:solidFill>
                  <a:schemeClr val="tx1"/>
                </a:solidFill>
                <a:latin typeface="Arial" panose="020B0604020202020204" pitchFamily="34" charset="0"/>
              </a:defRPr>
            </a:lvl5pPr>
            <a:lvl6pPr marL="2514600" indent="-228600" algn="ctr" eaLnBrk="0" fontAlgn="base" hangingPunct="0">
              <a:lnSpc>
                <a:spcPct val="80000"/>
              </a:lnSpc>
              <a:spcBef>
                <a:spcPct val="20000"/>
              </a:spcBef>
              <a:spcAft>
                <a:spcPct val="0"/>
              </a:spcAft>
              <a:buChar char="•"/>
              <a:defRPr sz="1200" b="1">
                <a:solidFill>
                  <a:schemeClr val="tx1"/>
                </a:solidFill>
                <a:latin typeface="Arial" panose="020B0604020202020204" pitchFamily="34" charset="0"/>
              </a:defRPr>
            </a:lvl6pPr>
            <a:lvl7pPr marL="2971800" indent="-228600" algn="ctr" eaLnBrk="0" fontAlgn="base" hangingPunct="0">
              <a:lnSpc>
                <a:spcPct val="80000"/>
              </a:lnSpc>
              <a:spcBef>
                <a:spcPct val="20000"/>
              </a:spcBef>
              <a:spcAft>
                <a:spcPct val="0"/>
              </a:spcAft>
              <a:buChar char="•"/>
              <a:defRPr sz="1200" b="1">
                <a:solidFill>
                  <a:schemeClr val="tx1"/>
                </a:solidFill>
                <a:latin typeface="Arial" panose="020B0604020202020204" pitchFamily="34" charset="0"/>
              </a:defRPr>
            </a:lvl7pPr>
            <a:lvl8pPr marL="3429000" indent="-228600" algn="ctr" eaLnBrk="0" fontAlgn="base" hangingPunct="0">
              <a:lnSpc>
                <a:spcPct val="80000"/>
              </a:lnSpc>
              <a:spcBef>
                <a:spcPct val="20000"/>
              </a:spcBef>
              <a:spcAft>
                <a:spcPct val="0"/>
              </a:spcAft>
              <a:buChar char="•"/>
              <a:defRPr sz="1200" b="1">
                <a:solidFill>
                  <a:schemeClr val="tx1"/>
                </a:solidFill>
                <a:latin typeface="Arial" panose="020B0604020202020204" pitchFamily="34" charset="0"/>
              </a:defRPr>
            </a:lvl8pPr>
            <a:lvl9pPr marL="3886200" indent="-228600" algn="ctr" eaLnBrk="0" fontAlgn="base" hangingPunct="0">
              <a:lnSpc>
                <a:spcPct val="80000"/>
              </a:lnSpc>
              <a:spcBef>
                <a:spcPct val="20000"/>
              </a:spcBef>
              <a:spcAft>
                <a:spcPct val="0"/>
              </a:spcAft>
              <a:buChar char="•"/>
              <a:defRPr sz="1200" b="1">
                <a:solidFill>
                  <a:schemeClr val="tx1"/>
                </a:solidFill>
                <a:latin typeface="Arial" panose="020B0604020202020204" pitchFamily="34" charset="0"/>
              </a:defRPr>
            </a:lvl9pPr>
          </a:lstStyle>
          <a:p>
            <a:pPr eaLnBrk="1" hangingPunct="1">
              <a:buFontTx/>
              <a:buNone/>
            </a:pPr>
            <a:r>
              <a:rPr lang="en-US" altLang="en-US" sz="1400" dirty="0"/>
              <a:t>Harold Thomas, 1951</a:t>
            </a:r>
          </a:p>
        </p:txBody>
      </p:sp>
      <p:sp>
        <p:nvSpPr>
          <p:cNvPr id="4" name="TextBox 3"/>
          <p:cNvSpPr txBox="1"/>
          <p:nvPr/>
        </p:nvSpPr>
        <p:spPr>
          <a:xfrm>
            <a:off x="1558959" y="1905000"/>
            <a:ext cx="9985426" cy="3529556"/>
          </a:xfrm>
          <a:prstGeom prst="rect">
            <a:avLst/>
          </a:prstGeom>
          <a:noFill/>
        </p:spPr>
        <p:txBody>
          <a:bodyPr wrap="none" rtlCol="0">
            <a:spAutoFit/>
          </a:bodyPr>
          <a:lstStyle/>
          <a:p>
            <a:pPr marL="342900" indent="-342900">
              <a:buFont typeface="Arial" panose="020B0604020202020204" pitchFamily="34" charset="0"/>
              <a:buChar char="•"/>
            </a:pPr>
            <a:r>
              <a:rPr lang="en-US" sz="2400" dirty="0"/>
              <a:t>Groundwater is stored and transmitted through:</a:t>
            </a:r>
          </a:p>
          <a:p>
            <a:pPr marL="800100" lvl="1" indent="-342900">
              <a:buFont typeface="Arial" panose="020B0604020202020204" pitchFamily="34" charset="0"/>
              <a:buChar char="•"/>
            </a:pPr>
            <a:r>
              <a:rPr lang="en-US" sz="2400" dirty="0"/>
              <a:t>Basin-Fill </a:t>
            </a:r>
          </a:p>
          <a:p>
            <a:pPr marL="800100" lvl="1" indent="-342900">
              <a:buFont typeface="Arial" panose="020B0604020202020204" pitchFamily="34" charset="0"/>
              <a:buChar char="•"/>
            </a:pPr>
            <a:r>
              <a:rPr lang="en-US" sz="2400" dirty="0"/>
              <a:t>Fractured Rock Aquifers</a:t>
            </a:r>
          </a:p>
          <a:p>
            <a:pPr marL="342900" indent="-342900">
              <a:lnSpc>
                <a:spcPct val="150000"/>
              </a:lnSpc>
              <a:buFont typeface="Arial" panose="020B0604020202020204" pitchFamily="34" charset="0"/>
              <a:buChar char="•"/>
            </a:pPr>
            <a:r>
              <a:rPr lang="en-US" sz="2400" dirty="0"/>
              <a:t>Groundwater supplies all drinking water in the basin</a:t>
            </a:r>
          </a:p>
          <a:p>
            <a:pPr marL="342900" indent="-342900">
              <a:buFont typeface="Arial" panose="020B0604020202020204" pitchFamily="34" charset="0"/>
              <a:buChar char="•"/>
            </a:pPr>
            <a:r>
              <a:rPr lang="en-US" sz="2400" dirty="0"/>
              <a:t>Groundwater withdrawals small relative to ‘incidental’ recharge</a:t>
            </a:r>
          </a:p>
          <a:p>
            <a:pPr marL="800100" lvl="1" indent="-342900">
              <a:buFont typeface="Arial" panose="020B0604020202020204" pitchFamily="34" charset="0"/>
              <a:buChar char="•"/>
            </a:pPr>
            <a:r>
              <a:rPr lang="en-US" sz="2400" dirty="0"/>
              <a:t>Implications for land-use and climate changes</a:t>
            </a:r>
          </a:p>
          <a:p>
            <a:pPr marL="800100" lvl="1" indent="-342900">
              <a:lnSpc>
                <a:spcPct val="150000"/>
              </a:lnSpc>
              <a:buFont typeface="Arial" panose="020B0604020202020204" pitchFamily="34" charset="0"/>
              <a:buChar char="•"/>
            </a:pPr>
            <a:r>
              <a:rPr lang="en-US" sz="2400" dirty="0"/>
              <a:t>No depletion trends</a:t>
            </a:r>
          </a:p>
          <a:p>
            <a:pPr marL="342900" indent="-342900">
              <a:lnSpc>
                <a:spcPct val="150000"/>
              </a:lnSpc>
              <a:buFont typeface="Arial" panose="020B0604020202020204" pitchFamily="34" charset="0"/>
              <a:buChar char="•"/>
            </a:pPr>
            <a:r>
              <a:rPr lang="en-US" sz="2400" dirty="0"/>
              <a:t>Water quality generally good (outside of geothermal areas)</a:t>
            </a:r>
          </a:p>
        </p:txBody>
      </p:sp>
      <p:sp>
        <p:nvSpPr>
          <p:cNvPr id="5" name="Text Box 9"/>
          <p:cNvSpPr txBox="1">
            <a:spLocks noChangeArrowheads="1"/>
          </p:cNvSpPr>
          <p:nvPr/>
        </p:nvSpPr>
        <p:spPr bwMode="auto">
          <a:xfrm>
            <a:off x="7800976" y="6613526"/>
            <a:ext cx="2865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b="1">
                <a:solidFill>
                  <a:schemeClr val="bg1"/>
                </a:solidFill>
              </a:rPr>
              <a:t>Montana Groundwater Assessment Program</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0715" y="6466114"/>
            <a:ext cx="110744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30899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Surface Water Supply</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861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449-09ED-4989-8D51-C7B190EFDBB7}"/>
              </a:ext>
            </a:extLst>
          </p:cNvPr>
          <p:cNvSpPr>
            <a:spLocks noGrp="1"/>
          </p:cNvSpPr>
          <p:nvPr>
            <p:ph type="title"/>
          </p:nvPr>
        </p:nvSpPr>
        <p:spPr/>
        <p:txBody>
          <a:bodyPr/>
          <a:lstStyle/>
          <a:p>
            <a:r>
              <a:rPr lang="en-US" dirty="0"/>
              <a:t>Existing &amp; Future Challenges</a:t>
            </a:r>
          </a:p>
        </p:txBody>
      </p:sp>
      <p:sp>
        <p:nvSpPr>
          <p:cNvPr id="3" name="Content Placeholder 2">
            <a:extLst>
              <a:ext uri="{FF2B5EF4-FFF2-40B4-BE49-F238E27FC236}">
                <a16:creationId xmlns:a16="http://schemas.microsoft.com/office/drawing/2014/main" id="{66D5841E-D43E-4914-ACCC-5B104A34F9A4}"/>
              </a:ext>
            </a:extLst>
          </p:cNvPr>
          <p:cNvSpPr>
            <a:spLocks noGrp="1"/>
          </p:cNvSpPr>
          <p:nvPr>
            <p:ph idx="1"/>
          </p:nvPr>
        </p:nvSpPr>
        <p:spPr>
          <a:xfrm>
            <a:off x="1446212" y="1143000"/>
            <a:ext cx="10439400" cy="5087371"/>
          </a:xfrm>
        </p:spPr>
        <p:txBody>
          <a:bodyPr>
            <a:normAutofit fontScale="92500" lnSpcReduction="10000"/>
          </a:bodyPr>
          <a:lstStyle/>
          <a:p>
            <a:pPr marL="452438" indent="-457200"/>
            <a:r>
              <a:rPr lang="en-US" sz="3400" dirty="0"/>
              <a:t>Rural subdivision development</a:t>
            </a:r>
          </a:p>
          <a:p>
            <a:pPr marL="452438" indent="-457200"/>
            <a:r>
              <a:rPr lang="en-US" sz="3400" dirty="0"/>
              <a:t>Availability of water for competing interests </a:t>
            </a:r>
            <a:r>
              <a:rPr lang="en-US" sz="3000" dirty="0"/>
              <a:t>(irrigation, instream flow, municipal)</a:t>
            </a:r>
          </a:p>
          <a:p>
            <a:pPr marL="452438" indent="-457200"/>
            <a:r>
              <a:rPr lang="en-US" sz="3400" dirty="0"/>
              <a:t>Stream channel alteration and stabilization </a:t>
            </a:r>
          </a:p>
          <a:p>
            <a:pPr marL="452438" indent="-457200"/>
            <a:r>
              <a:rPr lang="en-US" sz="3400" dirty="0"/>
              <a:t>Invasive species</a:t>
            </a:r>
          </a:p>
          <a:p>
            <a:pPr marL="452438" indent="-457200"/>
            <a:r>
              <a:rPr lang="en-US" sz="3400" dirty="0"/>
              <a:t>PKD</a:t>
            </a:r>
          </a:p>
          <a:p>
            <a:pPr marL="452438" indent="-457200"/>
            <a:r>
              <a:rPr lang="en-US" sz="3400" dirty="0"/>
              <a:t>Timber harvest</a:t>
            </a:r>
          </a:p>
          <a:p>
            <a:pPr marL="452438" indent="-457200"/>
            <a:r>
              <a:rPr lang="en-US" sz="3400" dirty="0"/>
              <a:t>Forest fires</a:t>
            </a:r>
          </a:p>
          <a:p>
            <a:pPr marL="452438" indent="-457200"/>
            <a:r>
              <a:rPr lang="en-US" sz="3400" dirty="0"/>
              <a:t>Maintenance  of water quality</a:t>
            </a:r>
          </a:p>
          <a:p>
            <a:endParaRPr lang="en-US" dirty="0"/>
          </a:p>
        </p:txBody>
      </p:sp>
    </p:spTree>
    <p:extLst>
      <p:ext uri="{BB962C8B-B14F-4D97-AF65-F5344CB8AC3E}">
        <p14:creationId xmlns:p14="http://schemas.microsoft.com/office/powerpoint/2010/main" val="241829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B449-09ED-4989-8D51-C7B190EFDBB7}"/>
              </a:ext>
            </a:extLst>
          </p:cNvPr>
          <p:cNvSpPr>
            <a:spLocks noGrp="1"/>
          </p:cNvSpPr>
          <p:nvPr>
            <p:ph type="title"/>
          </p:nvPr>
        </p:nvSpPr>
        <p:spPr/>
        <p:txBody>
          <a:bodyPr>
            <a:normAutofit fontScale="90000"/>
          </a:bodyPr>
          <a:lstStyle/>
          <a:p>
            <a:r>
              <a:rPr lang="en-US" dirty="0"/>
              <a:t>Existing &amp; Future Challenges Due to Climate Change</a:t>
            </a:r>
          </a:p>
        </p:txBody>
      </p:sp>
      <p:pic>
        <p:nvPicPr>
          <p:cNvPr id="6" name="Picture 5">
            <a:extLst>
              <a:ext uri="{FF2B5EF4-FFF2-40B4-BE49-F238E27FC236}">
                <a16:creationId xmlns:a16="http://schemas.microsoft.com/office/drawing/2014/main" id="{FC993ADD-3289-4AE3-9651-738B637D42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3180" y="1160206"/>
            <a:ext cx="74224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Merge 6">
            <a:extLst>
              <a:ext uri="{FF2B5EF4-FFF2-40B4-BE49-F238E27FC236}">
                <a16:creationId xmlns:a16="http://schemas.microsoft.com/office/drawing/2014/main" id="{CEFB8EF5-57C2-4DC9-A2CB-E231902986EC}"/>
              </a:ext>
            </a:extLst>
          </p:cNvPr>
          <p:cNvSpPr/>
          <p:nvPr/>
        </p:nvSpPr>
        <p:spPr>
          <a:xfrm rot="16200000">
            <a:off x="2103607" y="200641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Merge 7">
            <a:extLst>
              <a:ext uri="{FF2B5EF4-FFF2-40B4-BE49-F238E27FC236}">
                <a16:creationId xmlns:a16="http://schemas.microsoft.com/office/drawing/2014/main" id="{63BAF80A-121B-4A02-8531-4BE5BE90FB60}"/>
              </a:ext>
            </a:extLst>
          </p:cNvPr>
          <p:cNvSpPr/>
          <p:nvPr/>
        </p:nvSpPr>
        <p:spPr>
          <a:xfrm rot="16200000">
            <a:off x="2103607" y="2340114"/>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erge 8">
            <a:extLst>
              <a:ext uri="{FF2B5EF4-FFF2-40B4-BE49-F238E27FC236}">
                <a16:creationId xmlns:a16="http://schemas.microsoft.com/office/drawing/2014/main" id="{489B2B9C-7421-4494-ABED-FBFFCE475B65}"/>
              </a:ext>
            </a:extLst>
          </p:cNvPr>
          <p:cNvSpPr/>
          <p:nvPr/>
        </p:nvSpPr>
        <p:spPr>
          <a:xfrm rot="16200000">
            <a:off x="2103607" y="262871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erge 9">
            <a:extLst>
              <a:ext uri="{FF2B5EF4-FFF2-40B4-BE49-F238E27FC236}">
                <a16:creationId xmlns:a16="http://schemas.microsoft.com/office/drawing/2014/main" id="{F6ADAED4-A8A3-47B8-A3FA-309F50FCE699}"/>
              </a:ext>
            </a:extLst>
          </p:cNvPr>
          <p:cNvSpPr/>
          <p:nvPr/>
        </p:nvSpPr>
        <p:spPr>
          <a:xfrm rot="16200000">
            <a:off x="2103607" y="291331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Merge 10">
            <a:extLst>
              <a:ext uri="{FF2B5EF4-FFF2-40B4-BE49-F238E27FC236}">
                <a16:creationId xmlns:a16="http://schemas.microsoft.com/office/drawing/2014/main" id="{89632CD4-F0B0-474E-A67F-4187F103280E}"/>
              </a:ext>
            </a:extLst>
          </p:cNvPr>
          <p:cNvSpPr/>
          <p:nvPr/>
        </p:nvSpPr>
        <p:spPr>
          <a:xfrm rot="16200000">
            <a:off x="2103607" y="396637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Merge 11">
            <a:extLst>
              <a:ext uri="{FF2B5EF4-FFF2-40B4-BE49-F238E27FC236}">
                <a16:creationId xmlns:a16="http://schemas.microsoft.com/office/drawing/2014/main" id="{D57564D8-FA7E-4EAC-B9DF-A4C1336C4613}"/>
              </a:ext>
            </a:extLst>
          </p:cNvPr>
          <p:cNvSpPr/>
          <p:nvPr/>
        </p:nvSpPr>
        <p:spPr>
          <a:xfrm rot="16200000">
            <a:off x="2103607" y="505441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Merge 12">
            <a:extLst>
              <a:ext uri="{FF2B5EF4-FFF2-40B4-BE49-F238E27FC236}">
                <a16:creationId xmlns:a16="http://schemas.microsoft.com/office/drawing/2014/main" id="{4A5D9F01-F102-44DE-AE84-490BD188EBB8}"/>
              </a:ext>
            </a:extLst>
          </p:cNvPr>
          <p:cNvSpPr/>
          <p:nvPr/>
        </p:nvSpPr>
        <p:spPr>
          <a:xfrm rot="16200000">
            <a:off x="2103607" y="4673410"/>
            <a:ext cx="228600" cy="364992"/>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282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61F11-5522-44F5-871C-0CF9FEF645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2436" y="882897"/>
            <a:ext cx="3910406" cy="2898594"/>
          </a:xfrm>
          <a:prstGeom prst="rect">
            <a:avLst/>
          </a:prstGeom>
        </p:spPr>
      </p:pic>
      <p:pic>
        <p:nvPicPr>
          <p:cNvPr id="4" name="Picture 3" descr="http://nrmsc.usgs.gov/files/norock/research/NRMsnowmelt/Fig_2_-_Declining_SWE_darkgray_1976.jpg">
            <a:extLst>
              <a:ext uri="{FF2B5EF4-FFF2-40B4-BE49-F238E27FC236}">
                <a16:creationId xmlns:a16="http://schemas.microsoft.com/office/drawing/2014/main" id="{23DFA595-D15A-4A60-B21E-09896F27564B}"/>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8827" y="3898710"/>
            <a:ext cx="4037624" cy="2638202"/>
          </a:xfrm>
          <a:prstGeom prst="rect">
            <a:avLst/>
          </a:prstGeom>
          <a:noFill/>
          <a:ln w="9525">
            <a:noFill/>
            <a:miter lim="800000"/>
            <a:headEnd/>
            <a:tailEnd/>
          </a:ln>
        </p:spPr>
      </p:pic>
      <p:sp>
        <p:nvSpPr>
          <p:cNvPr id="5" name="TextBox 4">
            <a:extLst>
              <a:ext uri="{FF2B5EF4-FFF2-40B4-BE49-F238E27FC236}">
                <a16:creationId xmlns:a16="http://schemas.microsoft.com/office/drawing/2014/main" id="{DE561DF1-2FAF-4471-9376-C28883C5B59C}"/>
              </a:ext>
            </a:extLst>
          </p:cNvPr>
          <p:cNvSpPr txBox="1"/>
          <p:nvPr/>
        </p:nvSpPr>
        <p:spPr>
          <a:xfrm>
            <a:off x="2137361" y="6510754"/>
            <a:ext cx="4105611" cy="338554"/>
          </a:xfrm>
          <a:prstGeom prst="rect">
            <a:avLst/>
          </a:prstGeom>
          <a:noFill/>
        </p:spPr>
        <p:txBody>
          <a:bodyPr wrap="none" rtlCol="0">
            <a:spAutoFit/>
          </a:bodyPr>
          <a:lstStyle/>
          <a:p>
            <a:r>
              <a:rPr lang="en-US" sz="1600" dirty="0"/>
              <a:t>Source: Greg Pederson, USGS Bozeman</a:t>
            </a:r>
          </a:p>
        </p:txBody>
      </p:sp>
      <p:sp>
        <p:nvSpPr>
          <p:cNvPr id="2" name="TextBox 1"/>
          <p:cNvSpPr txBox="1"/>
          <p:nvPr/>
        </p:nvSpPr>
        <p:spPr>
          <a:xfrm>
            <a:off x="2360612" y="3803246"/>
            <a:ext cx="3352800" cy="338554"/>
          </a:xfrm>
          <a:prstGeom prst="rect">
            <a:avLst/>
          </a:prstGeom>
          <a:noFill/>
        </p:spPr>
        <p:txBody>
          <a:bodyPr wrap="square" rtlCol="0">
            <a:spAutoFit/>
          </a:bodyPr>
          <a:lstStyle/>
          <a:p>
            <a:r>
              <a:rPr lang="en-US" sz="1600" dirty="0">
                <a:solidFill>
                  <a:srgbClr val="0000FF"/>
                </a:solidFill>
              </a:rPr>
              <a:t>Northern Rocky Mountain Trend</a:t>
            </a:r>
          </a:p>
        </p:txBody>
      </p:sp>
      <p:pic>
        <p:nvPicPr>
          <p:cNvPr id="7" name="Picture 6">
            <a:extLst>
              <a:ext uri="{FF2B5EF4-FFF2-40B4-BE49-F238E27FC236}">
                <a16:creationId xmlns:a16="http://schemas.microsoft.com/office/drawing/2014/main" id="{6F8F7CA8-9888-4EED-929B-0ADEE0BBC826}"/>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14000"/>
                    </a14:imgEffect>
                    <a14:imgEffect>
                      <a14:brightnessContrast contrast="6000"/>
                    </a14:imgEffect>
                  </a14:imgLayer>
                </a14:imgProps>
              </a:ext>
              <a:ext uri="{28A0092B-C50C-407E-A947-70E740481C1C}">
                <a14:useLocalDpi xmlns:a14="http://schemas.microsoft.com/office/drawing/2010/main"/>
              </a:ext>
            </a:extLst>
          </a:blip>
          <a:stretch>
            <a:fillRect/>
          </a:stretch>
        </p:blipFill>
        <p:spPr>
          <a:xfrm>
            <a:off x="7009575" y="917377"/>
            <a:ext cx="2543043" cy="5593378"/>
          </a:xfrm>
          <a:prstGeom prst="rect">
            <a:avLst/>
          </a:prstGeom>
        </p:spPr>
      </p:pic>
      <p:sp>
        <p:nvSpPr>
          <p:cNvPr id="8" name="TextBox 7"/>
          <p:cNvSpPr txBox="1"/>
          <p:nvPr/>
        </p:nvSpPr>
        <p:spPr>
          <a:xfrm>
            <a:off x="6724418" y="6514932"/>
            <a:ext cx="3672800" cy="253916"/>
          </a:xfrm>
          <a:prstGeom prst="rect">
            <a:avLst/>
          </a:prstGeom>
          <a:noFill/>
        </p:spPr>
        <p:txBody>
          <a:bodyPr wrap="none" rtlCol="0">
            <a:spAutoFit/>
          </a:bodyPr>
          <a:lstStyle/>
          <a:p>
            <a:r>
              <a:rPr lang="en-US" sz="1050" dirty="0"/>
              <a:t>(from National Geographic—courtesy of Mike Tercek)</a:t>
            </a:r>
          </a:p>
        </p:txBody>
      </p:sp>
      <p:sp>
        <p:nvSpPr>
          <p:cNvPr id="9" name="Title 1">
            <a:extLst>
              <a:ext uri="{FF2B5EF4-FFF2-40B4-BE49-F238E27FC236}">
                <a16:creationId xmlns:a16="http://schemas.microsoft.com/office/drawing/2014/main" id="{BD6DE353-569C-4A3A-BD48-4F61BE53EEB7}"/>
              </a:ext>
            </a:extLst>
          </p:cNvPr>
          <p:cNvSpPr txBox="1">
            <a:spLocks/>
          </p:cNvSpPr>
          <p:nvPr/>
        </p:nvSpPr>
        <p:spPr>
          <a:xfrm>
            <a:off x="303212" y="228600"/>
            <a:ext cx="11658600" cy="609600"/>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30% Decline in Peak Accumulated Snow (‘64-’17)</a:t>
            </a:r>
          </a:p>
        </p:txBody>
      </p:sp>
    </p:spTree>
    <p:extLst>
      <p:ext uri="{BB962C8B-B14F-4D97-AF65-F5344CB8AC3E}">
        <p14:creationId xmlns:p14="http://schemas.microsoft.com/office/powerpoint/2010/main" val="80527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E5151-82C7-42C4-A309-1DFE389C0FCD}"/>
              </a:ext>
            </a:extLst>
          </p:cNvPr>
          <p:cNvSpPr>
            <a:spLocks noGrp="1"/>
          </p:cNvSpPr>
          <p:nvPr>
            <p:ph type="title"/>
          </p:nvPr>
        </p:nvSpPr>
        <p:spPr/>
        <p:txBody>
          <a:bodyPr>
            <a:normAutofit fontScale="90000"/>
          </a:bodyPr>
          <a:lstStyle/>
          <a:p>
            <a:r>
              <a:rPr lang="en-US" dirty="0"/>
              <a:t>Runoff Earlier? (Not Clear W/O Analysis of Longer Record)</a:t>
            </a:r>
          </a:p>
        </p:txBody>
      </p:sp>
      <p:pic>
        <p:nvPicPr>
          <p:cNvPr id="4" name="Content Placeholder 3">
            <a:extLst>
              <a:ext uri="{FF2B5EF4-FFF2-40B4-BE49-F238E27FC236}">
                <a16:creationId xmlns:a16="http://schemas.microsoft.com/office/drawing/2014/main" id="{5A8FE2C9-FDE7-4DF9-BF02-36072FB74A0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49585" y="1143000"/>
            <a:ext cx="8870656" cy="5087938"/>
          </a:xfrm>
          <a:prstGeom prst="rect">
            <a:avLst/>
          </a:prstGeom>
        </p:spPr>
      </p:pic>
    </p:spTree>
    <p:extLst>
      <p:ext uri="{BB962C8B-B14F-4D97-AF65-F5344CB8AC3E}">
        <p14:creationId xmlns:p14="http://schemas.microsoft.com/office/powerpoint/2010/main" val="217964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BCCA-4756-47C5-807E-CA3C47320B81}"/>
              </a:ext>
            </a:extLst>
          </p:cNvPr>
          <p:cNvSpPr>
            <a:spLocks noGrp="1"/>
          </p:cNvSpPr>
          <p:nvPr>
            <p:ph type="title"/>
          </p:nvPr>
        </p:nvSpPr>
        <p:spPr/>
        <p:txBody>
          <a:bodyPr/>
          <a:lstStyle/>
          <a:p>
            <a:r>
              <a:rPr lang="en-US" dirty="0"/>
              <a:t>Corwin Springs Gauge</a:t>
            </a:r>
          </a:p>
        </p:txBody>
      </p:sp>
      <p:pic>
        <p:nvPicPr>
          <p:cNvPr id="4" name="Content Placeholder 3">
            <a:extLst>
              <a:ext uri="{FF2B5EF4-FFF2-40B4-BE49-F238E27FC236}">
                <a16:creationId xmlns:a16="http://schemas.microsoft.com/office/drawing/2014/main" id="{4C911CB2-BD3D-4523-BF2A-DAFBE2B1583E}"/>
              </a:ext>
            </a:extLst>
          </p:cNvPr>
          <p:cNvPicPr>
            <a:picLocks noGrp="1" noChangeAspect="1"/>
          </p:cNvPicPr>
          <p:nvPr>
            <p:ph idx="1"/>
          </p:nvPr>
        </p:nvPicPr>
        <p:blipFill>
          <a:blip r:embed="rId2"/>
          <a:stretch>
            <a:fillRect/>
          </a:stretch>
        </p:blipFill>
        <p:spPr>
          <a:xfrm>
            <a:off x="1956580" y="1143000"/>
            <a:ext cx="8656666" cy="5087938"/>
          </a:xfrm>
          <a:prstGeom prst="rect">
            <a:avLst/>
          </a:prstGeom>
        </p:spPr>
      </p:pic>
    </p:spTree>
    <p:extLst>
      <p:ext uri="{BB962C8B-B14F-4D97-AF65-F5344CB8AC3E}">
        <p14:creationId xmlns:p14="http://schemas.microsoft.com/office/powerpoint/2010/main" val="78671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5285-3327-41ED-9BDE-0373AED29419}"/>
              </a:ext>
            </a:extLst>
          </p:cNvPr>
          <p:cNvSpPr>
            <a:spLocks noGrp="1"/>
          </p:cNvSpPr>
          <p:nvPr>
            <p:ph type="title"/>
          </p:nvPr>
        </p:nvSpPr>
        <p:spPr/>
        <p:txBody>
          <a:bodyPr/>
          <a:lstStyle/>
          <a:p>
            <a:r>
              <a:rPr lang="en-US" dirty="0"/>
              <a:t>Are Peak Flows Increasing?</a:t>
            </a:r>
          </a:p>
        </p:txBody>
      </p:sp>
      <p:pic>
        <p:nvPicPr>
          <p:cNvPr id="4" name="Picture 3">
            <a:extLst>
              <a:ext uri="{FF2B5EF4-FFF2-40B4-BE49-F238E27FC236}">
                <a16:creationId xmlns:a16="http://schemas.microsoft.com/office/drawing/2014/main" id="{CC3246EF-BA1B-4041-9408-74F3DFF60FF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 contrast="14000"/>
                    </a14:imgEffect>
                  </a14:imgLayer>
                </a14:imgProps>
              </a:ext>
              <a:ext uri="{28A0092B-C50C-407E-A947-70E740481C1C}">
                <a14:useLocalDpi xmlns:a14="http://schemas.microsoft.com/office/drawing/2010/main"/>
              </a:ext>
            </a:extLst>
          </a:blip>
          <a:srcRect/>
          <a:stretch/>
        </p:blipFill>
        <p:spPr>
          <a:xfrm>
            <a:off x="760412" y="1066800"/>
            <a:ext cx="4273731" cy="4807258"/>
          </a:xfrm>
          <a:prstGeom prst="rect">
            <a:avLst/>
          </a:prstGeom>
        </p:spPr>
      </p:pic>
      <p:sp>
        <p:nvSpPr>
          <p:cNvPr id="5" name="TextBox 4">
            <a:extLst>
              <a:ext uri="{FF2B5EF4-FFF2-40B4-BE49-F238E27FC236}">
                <a16:creationId xmlns:a16="http://schemas.microsoft.com/office/drawing/2014/main" id="{DE7E9FB5-55D7-4701-913A-CD04CCACE00F}"/>
              </a:ext>
            </a:extLst>
          </p:cNvPr>
          <p:cNvSpPr txBox="1"/>
          <p:nvPr/>
        </p:nvSpPr>
        <p:spPr>
          <a:xfrm>
            <a:off x="2050722" y="2493280"/>
            <a:ext cx="2520434" cy="338554"/>
          </a:xfrm>
          <a:prstGeom prst="rect">
            <a:avLst/>
          </a:prstGeom>
          <a:noFill/>
        </p:spPr>
        <p:txBody>
          <a:bodyPr wrap="none" rtlCol="0">
            <a:spAutoFit/>
          </a:bodyPr>
          <a:lstStyle/>
          <a:p>
            <a:r>
              <a:rPr lang="en-US" sz="1600" b="1" dirty="0">
                <a:solidFill>
                  <a:srgbClr val="0000FF"/>
                </a:solidFill>
              </a:rPr>
              <a:t>Size of peaks not increasing</a:t>
            </a:r>
          </a:p>
        </p:txBody>
      </p:sp>
      <p:sp>
        <p:nvSpPr>
          <p:cNvPr id="6" name="TextBox 5">
            <a:extLst>
              <a:ext uri="{FF2B5EF4-FFF2-40B4-BE49-F238E27FC236}">
                <a16:creationId xmlns:a16="http://schemas.microsoft.com/office/drawing/2014/main" id="{517E1FCE-49DD-46F8-B1A3-D5F9DDC842A7}"/>
              </a:ext>
            </a:extLst>
          </p:cNvPr>
          <p:cNvSpPr txBox="1"/>
          <p:nvPr/>
        </p:nvSpPr>
        <p:spPr>
          <a:xfrm>
            <a:off x="1578614" y="3365459"/>
            <a:ext cx="2925416" cy="646331"/>
          </a:xfrm>
          <a:prstGeom prst="rect">
            <a:avLst/>
          </a:prstGeom>
          <a:noFill/>
        </p:spPr>
        <p:txBody>
          <a:bodyPr wrap="none" rtlCol="0">
            <a:spAutoFit/>
          </a:bodyPr>
          <a:lstStyle/>
          <a:p>
            <a:r>
              <a:rPr lang="en-US" b="1" dirty="0">
                <a:solidFill>
                  <a:srgbClr val="0000FF"/>
                </a:solidFill>
              </a:rPr>
              <a:t>Peaks occurring 2 to 3 weeks</a:t>
            </a:r>
          </a:p>
          <a:p>
            <a:r>
              <a:rPr lang="en-US" b="1" dirty="0">
                <a:solidFill>
                  <a:srgbClr val="0000FF"/>
                </a:solidFill>
              </a:rPr>
              <a:t>              earlier</a:t>
            </a:r>
          </a:p>
        </p:txBody>
      </p:sp>
      <p:pic>
        <p:nvPicPr>
          <p:cNvPr id="7" name="Picture 4">
            <a:extLst>
              <a:ext uri="{FF2B5EF4-FFF2-40B4-BE49-F238E27FC236}">
                <a16:creationId xmlns:a16="http://schemas.microsoft.com/office/drawing/2014/main" id="{B100CF44-93C0-45EB-989B-49A77238F01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61012" y="1374929"/>
            <a:ext cx="631835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A693A82-9BAF-4F52-A95D-3F38FACE2C2A}"/>
              </a:ext>
            </a:extLst>
          </p:cNvPr>
          <p:cNvSpPr/>
          <p:nvPr/>
        </p:nvSpPr>
        <p:spPr>
          <a:xfrm>
            <a:off x="989012" y="6010108"/>
            <a:ext cx="10744200" cy="646331"/>
          </a:xfrm>
          <a:prstGeom prst="rect">
            <a:avLst/>
          </a:prstGeom>
        </p:spPr>
        <p:txBody>
          <a:bodyPr wrap="square">
            <a:spAutoFit/>
          </a:bodyPr>
          <a:lstStyle/>
          <a:p>
            <a:r>
              <a:rPr lang="en-US" dirty="0"/>
              <a:t>Pattern of peak flows shows  no trend from 1880 to  2017—but does show annual variability due to natural cycles in climate and snowpack</a:t>
            </a:r>
          </a:p>
        </p:txBody>
      </p:sp>
    </p:spTree>
    <p:extLst>
      <p:ext uri="{BB962C8B-B14F-4D97-AF65-F5344CB8AC3E}">
        <p14:creationId xmlns:p14="http://schemas.microsoft.com/office/powerpoint/2010/main" val="9621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Trapping</a:t>
            </a:r>
          </a:p>
        </p:txBody>
      </p:sp>
      <p:sp>
        <p:nvSpPr>
          <p:cNvPr id="3" name="Content Placeholder 2">
            <a:extLst>
              <a:ext uri="{FF2B5EF4-FFF2-40B4-BE49-F238E27FC236}">
                <a16:creationId xmlns:a16="http://schemas.microsoft.com/office/drawing/2014/main" id="{6BDFC2E1-1F65-4742-800E-515E20A43F4C}"/>
              </a:ext>
            </a:extLst>
          </p:cNvPr>
          <p:cNvSpPr>
            <a:spLocks noGrp="1"/>
          </p:cNvSpPr>
          <p:nvPr>
            <p:ph sz="half" idx="2"/>
          </p:nvPr>
        </p:nvSpPr>
        <p:spPr/>
        <p:txBody>
          <a:bodyPr/>
          <a:lstStyle/>
          <a:p>
            <a:pPr marL="0" indent="0">
              <a:buNone/>
            </a:pPr>
            <a:r>
              <a:rPr lang="en-US" dirty="0"/>
              <a:t>[August] 25</a:t>
            </a:r>
            <a:r>
              <a:rPr lang="en-US" baseline="30000" dirty="0"/>
              <a:t>th</a:t>
            </a:r>
            <a:r>
              <a:rPr lang="en-US" dirty="0"/>
              <a:t> left the defile and took up the Gallatin an East direction crossed the mountain and fell on to a stream running into the Yellow Stone and finding no beaver returned to the Gallatin the next day.</a:t>
            </a:r>
          </a:p>
          <a:p>
            <a:pPr marL="0" indent="0">
              <a:buNone/>
            </a:pPr>
            <a:r>
              <a:rPr lang="en-US" sz="1200" dirty="0"/>
              <a:t>- Osborne Russell 1835</a:t>
            </a:r>
          </a:p>
        </p:txBody>
      </p:sp>
      <p:pic>
        <p:nvPicPr>
          <p:cNvPr id="1026" name="Picture 2" descr="Life and times of mountain man Osborne Russell ... ">
            <a:extLst>
              <a:ext uri="{FF2B5EF4-FFF2-40B4-BE49-F238E27FC236}">
                <a16:creationId xmlns:a16="http://schemas.microsoft.com/office/drawing/2014/main" id="{A693A278-01B2-47E9-81D1-0DF17ED722DA}"/>
              </a:ext>
            </a:extLst>
          </p:cNvPr>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sborne Russell">
            <a:extLst>
              <a:ext uri="{FF2B5EF4-FFF2-40B4-BE49-F238E27FC236}">
                <a16:creationId xmlns:a16="http://schemas.microsoft.com/office/drawing/2014/main" id="{7A73D0CD-EA7E-48E9-A866-FDC3C560F26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61412" y="2971800"/>
            <a:ext cx="2565400" cy="3429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99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9D00-5C5A-4A9B-94E8-89A314E9D4F1}"/>
              </a:ext>
            </a:extLst>
          </p:cNvPr>
          <p:cNvSpPr>
            <a:spLocks noGrp="1"/>
          </p:cNvSpPr>
          <p:nvPr>
            <p:ph type="title"/>
          </p:nvPr>
        </p:nvSpPr>
        <p:spPr/>
        <p:txBody>
          <a:bodyPr/>
          <a:lstStyle/>
          <a:p>
            <a:r>
              <a:rPr lang="en-US" dirty="0"/>
              <a:t>Late Season (base flows) are Diminishing</a:t>
            </a:r>
          </a:p>
        </p:txBody>
      </p:sp>
      <p:pic>
        <p:nvPicPr>
          <p:cNvPr id="4" name="Picture 3">
            <a:extLst>
              <a:ext uri="{FF2B5EF4-FFF2-40B4-BE49-F238E27FC236}">
                <a16:creationId xmlns:a16="http://schemas.microsoft.com/office/drawing/2014/main" id="{93AADA7D-4787-4105-A131-1D62879ADE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1612" y="1066800"/>
            <a:ext cx="5703679" cy="5410200"/>
          </a:xfrm>
          <a:prstGeom prst="rect">
            <a:avLst/>
          </a:prstGeom>
        </p:spPr>
      </p:pic>
      <p:sp>
        <p:nvSpPr>
          <p:cNvPr id="5" name="Oval 4">
            <a:extLst>
              <a:ext uri="{FF2B5EF4-FFF2-40B4-BE49-F238E27FC236}">
                <a16:creationId xmlns:a16="http://schemas.microsoft.com/office/drawing/2014/main" id="{7B8087EB-2B0E-472D-8F3D-17B0A2F0FC4C}"/>
              </a:ext>
            </a:extLst>
          </p:cNvPr>
          <p:cNvSpPr/>
          <p:nvPr/>
        </p:nvSpPr>
        <p:spPr>
          <a:xfrm>
            <a:off x="5942012" y="3200400"/>
            <a:ext cx="533400" cy="83099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3D7702D6-C9CB-4840-8AAD-1D2A93F41D08}"/>
              </a:ext>
            </a:extLst>
          </p:cNvPr>
          <p:cNvCxnSpPr>
            <a:cxnSpLocks/>
          </p:cNvCxnSpPr>
          <p:nvPr/>
        </p:nvCxnSpPr>
        <p:spPr>
          <a:xfrm flipH="1">
            <a:off x="6296518" y="2667000"/>
            <a:ext cx="2407763" cy="948898"/>
          </a:xfrm>
          <a:prstGeom prst="straightConnector1">
            <a:avLst/>
          </a:prstGeom>
          <a:ln w="22225">
            <a:solidFill>
              <a:schemeClr val="bg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5742FE-E17C-463F-B5CC-0EDBF7A97DAC}"/>
              </a:ext>
            </a:extLst>
          </p:cNvPr>
          <p:cNvSpPr txBox="1"/>
          <p:nvPr/>
        </p:nvSpPr>
        <p:spPr>
          <a:xfrm>
            <a:off x="8704281" y="1818010"/>
            <a:ext cx="1581131" cy="1323439"/>
          </a:xfrm>
          <a:prstGeom prst="rect">
            <a:avLst/>
          </a:prstGeom>
          <a:solidFill>
            <a:schemeClr val="bg1">
              <a:lumMod val="85000"/>
              <a:alpha val="89000"/>
            </a:schemeClr>
          </a:solidFill>
        </p:spPr>
        <p:txBody>
          <a:bodyPr wrap="square" rtlCol="0">
            <a:spAutoFit/>
          </a:bodyPr>
          <a:lstStyle/>
          <a:p>
            <a:r>
              <a:rPr lang="en-US" sz="2000" b="1" dirty="0"/>
              <a:t>25 to 35%</a:t>
            </a:r>
          </a:p>
          <a:p>
            <a:r>
              <a:rPr lang="en-US" sz="2000" b="1" dirty="0"/>
              <a:t>Decline in</a:t>
            </a:r>
          </a:p>
          <a:p>
            <a:r>
              <a:rPr lang="en-US" sz="2000" b="1" dirty="0"/>
              <a:t>August</a:t>
            </a:r>
          </a:p>
          <a:p>
            <a:r>
              <a:rPr lang="en-US" sz="2000" b="1" dirty="0"/>
              <a:t>Streamflow</a:t>
            </a:r>
          </a:p>
        </p:txBody>
      </p:sp>
    </p:spTree>
    <p:extLst>
      <p:ext uri="{BB962C8B-B14F-4D97-AF65-F5344CB8AC3E}">
        <p14:creationId xmlns:p14="http://schemas.microsoft.com/office/powerpoint/2010/main" val="71733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E182-E8D5-4B62-8B10-0A014EFAAA45}"/>
              </a:ext>
            </a:extLst>
          </p:cNvPr>
          <p:cNvSpPr>
            <a:spLocks noGrp="1"/>
          </p:cNvSpPr>
          <p:nvPr>
            <p:ph type="title"/>
          </p:nvPr>
        </p:nvSpPr>
        <p:spPr>
          <a:xfrm>
            <a:off x="303212" y="228600"/>
            <a:ext cx="11658600" cy="609600"/>
          </a:xfrm>
        </p:spPr>
        <p:txBody>
          <a:bodyPr/>
          <a:lstStyle/>
          <a:p>
            <a:r>
              <a:rPr lang="en-US" dirty="0"/>
              <a:t>Annual Volume of Runoff</a:t>
            </a:r>
          </a:p>
        </p:txBody>
      </p:sp>
      <p:pic>
        <p:nvPicPr>
          <p:cNvPr id="4" name="Picture 3">
            <a:extLst>
              <a:ext uri="{FF2B5EF4-FFF2-40B4-BE49-F238E27FC236}">
                <a16:creationId xmlns:a16="http://schemas.microsoft.com/office/drawing/2014/main" id="{05A3E293-F689-42F9-8AD9-D5B7627500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769"/>
          <a:stretch/>
        </p:blipFill>
        <p:spPr>
          <a:xfrm>
            <a:off x="1827212" y="850490"/>
            <a:ext cx="8763000" cy="5325224"/>
          </a:xfrm>
          <a:prstGeom prst="rect">
            <a:avLst/>
          </a:prstGeom>
        </p:spPr>
      </p:pic>
      <p:sp>
        <p:nvSpPr>
          <p:cNvPr id="5" name="TextBox 4">
            <a:extLst>
              <a:ext uri="{FF2B5EF4-FFF2-40B4-BE49-F238E27FC236}">
                <a16:creationId xmlns:a16="http://schemas.microsoft.com/office/drawing/2014/main" id="{CE09ABC4-001D-4872-A4CC-5B6B566D089B}"/>
              </a:ext>
            </a:extLst>
          </p:cNvPr>
          <p:cNvSpPr txBox="1"/>
          <p:nvPr/>
        </p:nvSpPr>
        <p:spPr>
          <a:xfrm>
            <a:off x="2498795" y="1659791"/>
            <a:ext cx="3962400" cy="553998"/>
          </a:xfrm>
          <a:prstGeom prst="rect">
            <a:avLst/>
          </a:prstGeom>
          <a:solidFill>
            <a:schemeClr val="bg1"/>
          </a:solidFill>
        </p:spPr>
        <p:txBody>
          <a:bodyPr wrap="square" lIns="0" tIns="0" rIns="0" bIns="0" rtlCol="0">
            <a:spAutoFit/>
          </a:bodyPr>
          <a:lstStyle/>
          <a:p>
            <a:r>
              <a:rPr lang="en-US" sz="1200" b="1" dirty="0"/>
              <a:t>Dry Year/Wet Year based on  percentages of long-term mean:</a:t>
            </a:r>
          </a:p>
          <a:p>
            <a:r>
              <a:rPr lang="en-US" sz="1200" b="1" dirty="0">
                <a:solidFill>
                  <a:srgbClr val="FF0000"/>
                </a:solidFill>
              </a:rPr>
              <a:t>Dry—less than 25%   </a:t>
            </a:r>
            <a:r>
              <a:rPr lang="en-US" sz="1200" b="1" dirty="0">
                <a:solidFill>
                  <a:schemeClr val="accent6">
                    <a:lumMod val="75000"/>
                  </a:schemeClr>
                </a:solidFill>
              </a:rPr>
              <a:t>Below Mean—between 25 and 50%</a:t>
            </a:r>
          </a:p>
          <a:p>
            <a:r>
              <a:rPr lang="en-US" sz="1200" b="1" dirty="0">
                <a:solidFill>
                  <a:srgbClr val="00B0F0"/>
                </a:solidFill>
              </a:rPr>
              <a:t>Above Mean—between 50 and 75%   </a:t>
            </a:r>
            <a:r>
              <a:rPr lang="en-US" sz="1200" b="1" dirty="0">
                <a:solidFill>
                  <a:srgbClr val="0000FF"/>
                </a:solidFill>
              </a:rPr>
              <a:t>Wet greater than 75%</a:t>
            </a:r>
          </a:p>
        </p:txBody>
      </p:sp>
      <p:cxnSp>
        <p:nvCxnSpPr>
          <p:cNvPr id="6" name="Straight Arrow Connector 5">
            <a:extLst>
              <a:ext uri="{FF2B5EF4-FFF2-40B4-BE49-F238E27FC236}">
                <a16:creationId xmlns:a16="http://schemas.microsoft.com/office/drawing/2014/main" id="{296D90E4-1201-45DF-9CE0-DF12981882AD}"/>
              </a:ext>
            </a:extLst>
          </p:cNvPr>
          <p:cNvCxnSpPr>
            <a:cxnSpLocks/>
          </p:cNvCxnSpPr>
          <p:nvPr/>
        </p:nvCxnSpPr>
        <p:spPr>
          <a:xfrm flipH="1">
            <a:off x="10062621" y="2213789"/>
            <a:ext cx="228600" cy="3107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B1F55E-BF02-440A-A78B-30C6D5DCC4A9}"/>
              </a:ext>
            </a:extLst>
          </p:cNvPr>
          <p:cNvSpPr txBox="1"/>
          <p:nvPr/>
        </p:nvSpPr>
        <p:spPr>
          <a:xfrm>
            <a:off x="9877299" y="1903087"/>
            <a:ext cx="652743" cy="369332"/>
          </a:xfrm>
          <a:prstGeom prst="rect">
            <a:avLst/>
          </a:prstGeom>
          <a:noFill/>
        </p:spPr>
        <p:txBody>
          <a:bodyPr wrap="none" rtlCol="0">
            <a:spAutoFit/>
          </a:bodyPr>
          <a:lstStyle/>
          <a:p>
            <a:r>
              <a:rPr lang="en-US" b="1" dirty="0"/>
              <a:t>2011</a:t>
            </a:r>
          </a:p>
        </p:txBody>
      </p:sp>
      <p:cxnSp>
        <p:nvCxnSpPr>
          <p:cNvPr id="8" name="Straight Arrow Connector 7">
            <a:extLst>
              <a:ext uri="{FF2B5EF4-FFF2-40B4-BE49-F238E27FC236}">
                <a16:creationId xmlns:a16="http://schemas.microsoft.com/office/drawing/2014/main" id="{80C69A16-C23A-4036-B2D4-0E3F716B401B}"/>
              </a:ext>
            </a:extLst>
          </p:cNvPr>
          <p:cNvCxnSpPr>
            <a:cxnSpLocks/>
          </p:cNvCxnSpPr>
          <p:nvPr/>
        </p:nvCxnSpPr>
        <p:spPr>
          <a:xfrm flipH="1">
            <a:off x="9021780" y="1903087"/>
            <a:ext cx="422430" cy="2581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D751739-24F5-4476-9E9A-34093FB152C7}"/>
              </a:ext>
            </a:extLst>
          </p:cNvPr>
          <p:cNvSpPr txBox="1"/>
          <p:nvPr/>
        </p:nvSpPr>
        <p:spPr>
          <a:xfrm>
            <a:off x="9367327" y="1693949"/>
            <a:ext cx="652743" cy="369332"/>
          </a:xfrm>
          <a:prstGeom prst="rect">
            <a:avLst/>
          </a:prstGeom>
          <a:noFill/>
        </p:spPr>
        <p:txBody>
          <a:bodyPr wrap="none" rtlCol="0">
            <a:spAutoFit/>
          </a:bodyPr>
          <a:lstStyle/>
          <a:p>
            <a:r>
              <a:rPr lang="en-US" b="1" dirty="0"/>
              <a:t>1997</a:t>
            </a:r>
          </a:p>
        </p:txBody>
      </p:sp>
      <p:cxnSp>
        <p:nvCxnSpPr>
          <p:cNvPr id="10" name="Straight Arrow Connector 9">
            <a:extLst>
              <a:ext uri="{FF2B5EF4-FFF2-40B4-BE49-F238E27FC236}">
                <a16:creationId xmlns:a16="http://schemas.microsoft.com/office/drawing/2014/main" id="{3173D92B-8CA4-4FB5-B706-3C1F77C100EA}"/>
              </a:ext>
            </a:extLst>
          </p:cNvPr>
          <p:cNvCxnSpPr>
            <a:cxnSpLocks/>
          </p:cNvCxnSpPr>
          <p:nvPr/>
        </p:nvCxnSpPr>
        <p:spPr>
          <a:xfrm>
            <a:off x="8435317" y="2227165"/>
            <a:ext cx="426127" cy="37869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FE3056-D5C6-47B9-832D-22E1D07ECD7C}"/>
              </a:ext>
            </a:extLst>
          </p:cNvPr>
          <p:cNvSpPr txBox="1"/>
          <p:nvPr/>
        </p:nvSpPr>
        <p:spPr>
          <a:xfrm>
            <a:off x="7935948" y="1949739"/>
            <a:ext cx="652743" cy="369332"/>
          </a:xfrm>
          <a:prstGeom prst="rect">
            <a:avLst/>
          </a:prstGeom>
          <a:noFill/>
        </p:spPr>
        <p:txBody>
          <a:bodyPr wrap="none" rtlCol="0">
            <a:spAutoFit/>
          </a:bodyPr>
          <a:lstStyle/>
          <a:p>
            <a:r>
              <a:rPr lang="en-US" b="1" dirty="0"/>
              <a:t>1996</a:t>
            </a:r>
          </a:p>
        </p:txBody>
      </p:sp>
      <p:cxnSp>
        <p:nvCxnSpPr>
          <p:cNvPr id="12" name="Straight Arrow Connector 11">
            <a:extLst>
              <a:ext uri="{FF2B5EF4-FFF2-40B4-BE49-F238E27FC236}">
                <a16:creationId xmlns:a16="http://schemas.microsoft.com/office/drawing/2014/main" id="{84670BB5-AF57-4F14-947F-37EC5CC9C62F}"/>
              </a:ext>
            </a:extLst>
          </p:cNvPr>
          <p:cNvCxnSpPr>
            <a:cxnSpLocks/>
          </p:cNvCxnSpPr>
          <p:nvPr/>
        </p:nvCxnSpPr>
        <p:spPr>
          <a:xfrm>
            <a:off x="9297949" y="2649957"/>
            <a:ext cx="0" cy="1574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5D148A3-C8E7-41B0-A7F7-33992EE95688}"/>
              </a:ext>
            </a:extLst>
          </p:cNvPr>
          <p:cNvSpPr txBox="1"/>
          <p:nvPr/>
        </p:nvSpPr>
        <p:spPr>
          <a:xfrm>
            <a:off x="8951423" y="2358521"/>
            <a:ext cx="652743" cy="369332"/>
          </a:xfrm>
          <a:prstGeom prst="rect">
            <a:avLst/>
          </a:prstGeom>
          <a:noFill/>
        </p:spPr>
        <p:txBody>
          <a:bodyPr wrap="none" rtlCol="0">
            <a:spAutoFit/>
          </a:bodyPr>
          <a:lstStyle/>
          <a:p>
            <a:r>
              <a:rPr lang="en-US" b="1" dirty="0"/>
              <a:t>2001</a:t>
            </a:r>
          </a:p>
        </p:txBody>
      </p:sp>
      <p:cxnSp>
        <p:nvCxnSpPr>
          <p:cNvPr id="14" name="Straight Arrow Connector 13">
            <a:extLst>
              <a:ext uri="{FF2B5EF4-FFF2-40B4-BE49-F238E27FC236}">
                <a16:creationId xmlns:a16="http://schemas.microsoft.com/office/drawing/2014/main" id="{84948307-E0D9-4FA9-B4E7-F650F7F2B931}"/>
              </a:ext>
            </a:extLst>
          </p:cNvPr>
          <p:cNvCxnSpPr>
            <a:cxnSpLocks/>
          </p:cNvCxnSpPr>
          <p:nvPr/>
        </p:nvCxnSpPr>
        <p:spPr>
          <a:xfrm>
            <a:off x="8234109" y="2660315"/>
            <a:ext cx="0" cy="157464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018766D-28D3-4E4E-993B-BF43E7D7125F}"/>
              </a:ext>
            </a:extLst>
          </p:cNvPr>
          <p:cNvSpPr txBox="1"/>
          <p:nvPr/>
        </p:nvSpPr>
        <p:spPr>
          <a:xfrm>
            <a:off x="7932893" y="2290983"/>
            <a:ext cx="652743" cy="369332"/>
          </a:xfrm>
          <a:prstGeom prst="rect">
            <a:avLst/>
          </a:prstGeom>
          <a:noFill/>
        </p:spPr>
        <p:txBody>
          <a:bodyPr wrap="none" rtlCol="0">
            <a:spAutoFit/>
          </a:bodyPr>
          <a:lstStyle/>
          <a:p>
            <a:r>
              <a:rPr lang="en-US" b="1" dirty="0"/>
              <a:t>1987</a:t>
            </a:r>
          </a:p>
        </p:txBody>
      </p:sp>
      <p:sp>
        <p:nvSpPr>
          <p:cNvPr id="16" name="Left Brace 15">
            <a:extLst>
              <a:ext uri="{FF2B5EF4-FFF2-40B4-BE49-F238E27FC236}">
                <a16:creationId xmlns:a16="http://schemas.microsoft.com/office/drawing/2014/main" id="{F0704BC6-2CD2-4FC7-836D-B5BB6F2D6E12}"/>
              </a:ext>
            </a:extLst>
          </p:cNvPr>
          <p:cNvSpPr/>
          <p:nvPr/>
        </p:nvSpPr>
        <p:spPr>
          <a:xfrm rot="16200000">
            <a:off x="4304504" y="5341069"/>
            <a:ext cx="169275" cy="99173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Left Brace 16">
            <a:extLst>
              <a:ext uri="{FF2B5EF4-FFF2-40B4-BE49-F238E27FC236}">
                <a16:creationId xmlns:a16="http://schemas.microsoft.com/office/drawing/2014/main" id="{DC0C5BE9-E35F-4DAA-B9A1-FF82D1F75996}"/>
              </a:ext>
            </a:extLst>
          </p:cNvPr>
          <p:cNvSpPr/>
          <p:nvPr/>
        </p:nvSpPr>
        <p:spPr>
          <a:xfrm rot="16200000">
            <a:off x="9352350" y="5610860"/>
            <a:ext cx="199912" cy="482786"/>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81517FAB-CC17-41EE-BFC2-B7D8538F58D4}"/>
              </a:ext>
            </a:extLst>
          </p:cNvPr>
          <p:cNvSpPr txBox="1"/>
          <p:nvPr/>
        </p:nvSpPr>
        <p:spPr>
          <a:xfrm>
            <a:off x="3570647" y="5782932"/>
            <a:ext cx="1636987" cy="338554"/>
          </a:xfrm>
          <a:prstGeom prst="rect">
            <a:avLst/>
          </a:prstGeom>
          <a:noFill/>
        </p:spPr>
        <p:txBody>
          <a:bodyPr wrap="none" rtlCol="0">
            <a:spAutoFit/>
          </a:bodyPr>
          <a:lstStyle/>
          <a:p>
            <a:r>
              <a:rPr lang="en-US" sz="1600" b="1" dirty="0">
                <a:solidFill>
                  <a:schemeClr val="bg1"/>
                </a:solidFill>
              </a:rPr>
              <a:t>1930’s Drought</a:t>
            </a:r>
          </a:p>
        </p:txBody>
      </p:sp>
      <p:sp>
        <p:nvSpPr>
          <p:cNvPr id="19" name="TextBox 18">
            <a:extLst>
              <a:ext uri="{FF2B5EF4-FFF2-40B4-BE49-F238E27FC236}">
                <a16:creationId xmlns:a16="http://schemas.microsoft.com/office/drawing/2014/main" id="{A5E8798B-6C6F-4000-BB89-67D3B2BF9241}"/>
              </a:ext>
            </a:extLst>
          </p:cNvPr>
          <p:cNvSpPr txBox="1"/>
          <p:nvPr/>
        </p:nvSpPr>
        <p:spPr>
          <a:xfrm>
            <a:off x="8570301" y="5772853"/>
            <a:ext cx="1636987" cy="338554"/>
          </a:xfrm>
          <a:prstGeom prst="rect">
            <a:avLst/>
          </a:prstGeom>
          <a:noFill/>
        </p:spPr>
        <p:txBody>
          <a:bodyPr wrap="none" rtlCol="0">
            <a:spAutoFit/>
          </a:bodyPr>
          <a:lstStyle/>
          <a:p>
            <a:r>
              <a:rPr lang="en-US" sz="1600" b="1" dirty="0">
                <a:solidFill>
                  <a:schemeClr val="bg1"/>
                </a:solidFill>
              </a:rPr>
              <a:t>2000’s Drought</a:t>
            </a:r>
          </a:p>
        </p:txBody>
      </p:sp>
      <p:sp>
        <p:nvSpPr>
          <p:cNvPr id="20" name="Rectangle 19">
            <a:extLst>
              <a:ext uri="{FF2B5EF4-FFF2-40B4-BE49-F238E27FC236}">
                <a16:creationId xmlns:a16="http://schemas.microsoft.com/office/drawing/2014/main" id="{B4608339-E825-4DF9-88EE-06980777A551}"/>
              </a:ext>
            </a:extLst>
          </p:cNvPr>
          <p:cNvSpPr/>
          <p:nvPr/>
        </p:nvSpPr>
        <p:spPr>
          <a:xfrm>
            <a:off x="1217612" y="6193792"/>
            <a:ext cx="10591796" cy="646331"/>
          </a:xfrm>
          <a:prstGeom prst="rect">
            <a:avLst/>
          </a:prstGeom>
        </p:spPr>
        <p:txBody>
          <a:bodyPr wrap="square">
            <a:spAutoFit/>
          </a:bodyPr>
          <a:lstStyle/>
          <a:p>
            <a:r>
              <a:rPr lang="en-US" dirty="0"/>
              <a:t>Graphs of annual discharge over time </a:t>
            </a:r>
            <a:r>
              <a:rPr lang="en-US" i="1" u="sng" dirty="0"/>
              <a:t>suggest</a:t>
            </a:r>
            <a:r>
              <a:rPr lang="en-US" dirty="0"/>
              <a:t> lack of long-term trend or declining trend at Corwin Springs– </a:t>
            </a:r>
            <a:r>
              <a:rPr lang="en-US" i="1" u="sng" dirty="0"/>
              <a:t>depending</a:t>
            </a:r>
            <a:r>
              <a:rPr lang="en-US" dirty="0"/>
              <a:t> on length of  streamflow record analyzed</a:t>
            </a:r>
          </a:p>
        </p:txBody>
      </p:sp>
    </p:spTree>
    <p:extLst>
      <p:ext uri="{BB962C8B-B14F-4D97-AF65-F5344CB8AC3E}">
        <p14:creationId xmlns:p14="http://schemas.microsoft.com/office/powerpoint/2010/main" val="50795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AEB9D-80E9-4ECA-A0D2-7B63287FF64A}"/>
              </a:ext>
            </a:extLst>
          </p:cNvPr>
          <p:cNvSpPr>
            <a:spLocks noGrp="1"/>
          </p:cNvSpPr>
          <p:nvPr>
            <p:ph type="title"/>
          </p:nvPr>
        </p:nvSpPr>
        <p:spPr/>
        <p:txBody>
          <a:bodyPr>
            <a:normAutofit fontScale="90000"/>
          </a:bodyPr>
          <a:lstStyle/>
          <a:p>
            <a:r>
              <a:rPr lang="en-US" dirty="0"/>
              <a:t>Paleo Tree Ring Reconstruction (1200 CE to 2004 CE)</a:t>
            </a:r>
          </a:p>
        </p:txBody>
      </p:sp>
      <p:pic>
        <p:nvPicPr>
          <p:cNvPr id="4" name="Picture 3">
            <a:extLst>
              <a:ext uri="{FF2B5EF4-FFF2-40B4-BE49-F238E27FC236}">
                <a16:creationId xmlns:a16="http://schemas.microsoft.com/office/drawing/2014/main" id="{692ADC21-F7BB-4326-B1A0-DAF5D7E6C4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6412" y="1021011"/>
            <a:ext cx="6323076" cy="5578892"/>
          </a:xfrm>
          <a:prstGeom prst="rect">
            <a:avLst/>
          </a:prstGeom>
        </p:spPr>
      </p:pic>
      <p:cxnSp>
        <p:nvCxnSpPr>
          <p:cNvPr id="5" name="Straight Arrow Connector 4">
            <a:extLst>
              <a:ext uri="{FF2B5EF4-FFF2-40B4-BE49-F238E27FC236}">
                <a16:creationId xmlns:a16="http://schemas.microsoft.com/office/drawing/2014/main" id="{7C6B2EAC-C1CD-4DE2-88C9-EF3E1AEB21B4}"/>
              </a:ext>
            </a:extLst>
          </p:cNvPr>
          <p:cNvCxnSpPr/>
          <p:nvPr/>
        </p:nvCxnSpPr>
        <p:spPr>
          <a:xfrm flipH="1">
            <a:off x="8368726" y="4145211"/>
            <a:ext cx="1256413" cy="1143000"/>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F107D5E-B9C9-4685-B46F-0C0F00EF9331}"/>
              </a:ext>
            </a:extLst>
          </p:cNvPr>
          <p:cNvCxnSpPr/>
          <p:nvPr/>
        </p:nvCxnSpPr>
        <p:spPr>
          <a:xfrm flipH="1">
            <a:off x="8786940" y="4792911"/>
            <a:ext cx="838199" cy="495300"/>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D9A8BA-48AD-421E-9F27-7017F71CAAF2}"/>
              </a:ext>
            </a:extLst>
          </p:cNvPr>
          <p:cNvSpPr txBox="1"/>
          <p:nvPr/>
        </p:nvSpPr>
        <p:spPr>
          <a:xfrm>
            <a:off x="9625139" y="3348792"/>
            <a:ext cx="1119217" cy="923330"/>
          </a:xfrm>
          <a:prstGeom prst="rect">
            <a:avLst/>
          </a:prstGeom>
          <a:noFill/>
        </p:spPr>
        <p:txBody>
          <a:bodyPr wrap="none" rtlCol="0">
            <a:spAutoFit/>
          </a:bodyPr>
          <a:lstStyle/>
          <a:p>
            <a:r>
              <a:rPr lang="en-US" b="1" dirty="0"/>
              <a:t>1930’s</a:t>
            </a:r>
          </a:p>
          <a:p>
            <a:r>
              <a:rPr lang="en-US" b="1" dirty="0"/>
              <a:t> drought</a:t>
            </a:r>
          </a:p>
          <a:p>
            <a:r>
              <a:rPr lang="en-US" b="1" dirty="0"/>
              <a:t> longer</a:t>
            </a:r>
          </a:p>
        </p:txBody>
      </p:sp>
      <p:sp>
        <p:nvSpPr>
          <p:cNvPr id="8" name="TextBox 7">
            <a:extLst>
              <a:ext uri="{FF2B5EF4-FFF2-40B4-BE49-F238E27FC236}">
                <a16:creationId xmlns:a16="http://schemas.microsoft.com/office/drawing/2014/main" id="{6732DC66-F3A8-4005-BB7D-8207B07D154D}"/>
              </a:ext>
            </a:extLst>
          </p:cNvPr>
          <p:cNvSpPr txBox="1"/>
          <p:nvPr/>
        </p:nvSpPr>
        <p:spPr>
          <a:xfrm>
            <a:off x="9625139" y="4364881"/>
            <a:ext cx="1119217" cy="923330"/>
          </a:xfrm>
          <a:prstGeom prst="rect">
            <a:avLst/>
          </a:prstGeom>
          <a:noFill/>
        </p:spPr>
        <p:txBody>
          <a:bodyPr wrap="none" rtlCol="0">
            <a:spAutoFit/>
          </a:bodyPr>
          <a:lstStyle/>
          <a:p>
            <a:r>
              <a:rPr lang="en-US" b="1" dirty="0"/>
              <a:t> 2000’s</a:t>
            </a:r>
          </a:p>
          <a:p>
            <a:r>
              <a:rPr lang="en-US" b="1" dirty="0"/>
              <a:t> drought</a:t>
            </a:r>
          </a:p>
          <a:p>
            <a:r>
              <a:rPr lang="en-US" b="1" dirty="0"/>
              <a:t> shorter</a:t>
            </a:r>
          </a:p>
        </p:txBody>
      </p:sp>
    </p:spTree>
    <p:extLst>
      <p:ext uri="{BB962C8B-B14F-4D97-AF65-F5344CB8AC3E}">
        <p14:creationId xmlns:p14="http://schemas.microsoft.com/office/powerpoint/2010/main" val="244433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5A1B-BB4D-4994-AA0A-0B1CB740957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E2BFF12A-D55D-47FC-B7FF-5B17C6F9F08E}"/>
              </a:ext>
            </a:extLst>
          </p:cNvPr>
          <p:cNvSpPr>
            <a:spLocks noGrp="1"/>
          </p:cNvSpPr>
          <p:nvPr>
            <p:ph idx="1"/>
          </p:nvPr>
        </p:nvSpPr>
        <p:spPr/>
        <p:txBody>
          <a:bodyPr>
            <a:normAutofit fontScale="85000" lnSpcReduction="10000"/>
          </a:bodyPr>
          <a:lstStyle/>
          <a:p>
            <a:r>
              <a:rPr lang="en-US" sz="2000" dirty="0"/>
              <a:t>Snowpack in the Upper Yellowstone Watershed has declined by about 30%  since 1950 and is melting  5 to 15 days earlier.</a:t>
            </a:r>
          </a:p>
          <a:p>
            <a:r>
              <a:rPr lang="en-US" sz="2000" dirty="0"/>
              <a:t>Runoff at  Corwin Springs is starting 10 to 15 days earlier than 1940.</a:t>
            </a:r>
          </a:p>
          <a:p>
            <a:r>
              <a:rPr lang="en-US" sz="2000" dirty="0"/>
              <a:t>No trend in  peak flows at Corwin Springs; peaks occurring 2 to 3 weeks earlier.</a:t>
            </a:r>
          </a:p>
          <a:p>
            <a:r>
              <a:rPr lang="en-US" sz="2000" dirty="0"/>
              <a:t>Late season “base flow” has declined 25 to 35% in Upper Yellowstone</a:t>
            </a:r>
          </a:p>
          <a:p>
            <a:r>
              <a:rPr lang="en-US" sz="2000" dirty="0"/>
              <a:t>Annual volume of water  is highly variable since 1900 and shows multi- year  wet and dry cycles;  existence of trend depends on time  period examined; decreasing trend of about 15% from 1975-2016</a:t>
            </a:r>
          </a:p>
          <a:p>
            <a:r>
              <a:rPr lang="en-US" sz="2000" dirty="0"/>
              <a:t>Increasing variability in year-to-year water supply  with higher highs and lower low ( 2011 or 2018 runoff could be followed by extended drought);</a:t>
            </a:r>
          </a:p>
          <a:p>
            <a:r>
              <a:rPr lang="en-US" sz="2000" dirty="0"/>
              <a:t>Increasing variability in irrigation water supply  and  length of growing season;</a:t>
            </a:r>
          </a:p>
          <a:p>
            <a:r>
              <a:rPr lang="en-US" sz="2000" dirty="0"/>
              <a:t>Aquatic ecosystems will be more stressed by elevated water temperature and changes in the pattern of runoff;</a:t>
            </a:r>
          </a:p>
          <a:p>
            <a:r>
              <a:rPr lang="en-US" sz="2000" dirty="0"/>
              <a:t>Competition for existing uses of water (for example irrigation and instream flow) is likely to increase;</a:t>
            </a:r>
          </a:p>
          <a:p>
            <a:r>
              <a:rPr lang="en-US" sz="2000" dirty="0"/>
              <a:t>Get used to smoky summers.</a:t>
            </a:r>
          </a:p>
          <a:p>
            <a:endParaRPr lang="en-US" sz="2000" b="1" dirty="0"/>
          </a:p>
          <a:p>
            <a:endParaRPr lang="en-US" dirty="0"/>
          </a:p>
        </p:txBody>
      </p:sp>
    </p:spTree>
    <p:extLst>
      <p:ext uri="{BB962C8B-B14F-4D97-AF65-F5344CB8AC3E}">
        <p14:creationId xmlns:p14="http://schemas.microsoft.com/office/powerpoint/2010/main" val="62850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Surface Water Quality</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050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903BA-46F3-4E83-A043-82D2E93B41D8}"/>
              </a:ext>
            </a:extLst>
          </p:cNvPr>
          <p:cNvSpPr>
            <a:spLocks noGrp="1"/>
          </p:cNvSpPr>
          <p:nvPr>
            <p:ph type="title"/>
          </p:nvPr>
        </p:nvSpPr>
        <p:spPr/>
        <p:txBody>
          <a:bodyPr/>
          <a:lstStyle/>
          <a:p>
            <a:r>
              <a:rPr lang="en-US" dirty="0"/>
              <a:t>Impaired Status Reports</a:t>
            </a:r>
          </a:p>
        </p:txBody>
      </p:sp>
      <p:pic>
        <p:nvPicPr>
          <p:cNvPr id="6" name="Picture 5">
            <a:extLst>
              <a:ext uri="{FF2B5EF4-FFF2-40B4-BE49-F238E27FC236}">
                <a16:creationId xmlns:a16="http://schemas.microsoft.com/office/drawing/2014/main" id="{7C83B966-A151-42CE-B0C7-B8DEA779CE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9412" y="1600200"/>
            <a:ext cx="6102160" cy="4166419"/>
          </a:xfrm>
          <a:prstGeom prst="rect">
            <a:avLst/>
          </a:prstGeom>
        </p:spPr>
      </p:pic>
      <p:pic>
        <p:nvPicPr>
          <p:cNvPr id="7" name="Picture 6">
            <a:extLst>
              <a:ext uri="{FF2B5EF4-FFF2-40B4-BE49-F238E27FC236}">
                <a16:creationId xmlns:a16="http://schemas.microsoft.com/office/drawing/2014/main" id="{C251A03C-62F7-4234-BAF6-DCB52D04E6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3662" y="0"/>
            <a:ext cx="5278659" cy="6858000"/>
          </a:xfrm>
          <a:prstGeom prst="rect">
            <a:avLst/>
          </a:prstGeom>
        </p:spPr>
      </p:pic>
    </p:spTree>
    <p:extLst>
      <p:ext uri="{BB962C8B-B14F-4D97-AF65-F5344CB8AC3E}">
        <p14:creationId xmlns:p14="http://schemas.microsoft.com/office/powerpoint/2010/main" val="162462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66DB-0741-427E-8210-07A6BE5B2CB6}"/>
              </a:ext>
            </a:extLst>
          </p:cNvPr>
          <p:cNvSpPr>
            <a:spLocks noGrp="1"/>
          </p:cNvSpPr>
          <p:nvPr>
            <p:ph type="title"/>
          </p:nvPr>
        </p:nvSpPr>
        <p:spPr/>
        <p:txBody>
          <a:bodyPr/>
          <a:lstStyle/>
          <a:p>
            <a:r>
              <a:rPr lang="en-US" dirty="0"/>
              <a:t>Shields Drainage Impairments</a:t>
            </a:r>
          </a:p>
        </p:txBody>
      </p:sp>
      <p:pic>
        <p:nvPicPr>
          <p:cNvPr id="4" name="Picture 3">
            <a:extLst>
              <a:ext uri="{FF2B5EF4-FFF2-40B4-BE49-F238E27FC236}">
                <a16:creationId xmlns:a16="http://schemas.microsoft.com/office/drawing/2014/main" id="{0BDE6147-9BA8-4ADA-855C-121F51AC83C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3012" y="990600"/>
            <a:ext cx="7389218" cy="5486400"/>
          </a:xfrm>
          <a:prstGeom prst="rect">
            <a:avLst/>
          </a:prstGeom>
        </p:spPr>
      </p:pic>
    </p:spTree>
    <p:extLst>
      <p:ext uri="{BB962C8B-B14F-4D97-AF65-F5344CB8AC3E}">
        <p14:creationId xmlns:p14="http://schemas.microsoft.com/office/powerpoint/2010/main" val="31154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66DB-0741-427E-8210-07A6BE5B2CB6}"/>
              </a:ext>
            </a:extLst>
          </p:cNvPr>
          <p:cNvSpPr>
            <a:spLocks noGrp="1"/>
          </p:cNvSpPr>
          <p:nvPr>
            <p:ph type="title"/>
          </p:nvPr>
        </p:nvSpPr>
        <p:spPr/>
        <p:txBody>
          <a:bodyPr/>
          <a:lstStyle/>
          <a:p>
            <a:r>
              <a:rPr lang="en-US" dirty="0"/>
              <a:t>Upper Yellowstone Impairments</a:t>
            </a:r>
          </a:p>
        </p:txBody>
      </p:sp>
      <p:pic>
        <p:nvPicPr>
          <p:cNvPr id="3" name="Picture 2">
            <a:extLst>
              <a:ext uri="{FF2B5EF4-FFF2-40B4-BE49-F238E27FC236}">
                <a16:creationId xmlns:a16="http://schemas.microsoft.com/office/drawing/2014/main" id="{BBCB82FD-61BC-4C35-974A-0115FDBBA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6812" y="938025"/>
            <a:ext cx="7667744" cy="569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609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D66DB-0741-427E-8210-07A6BE5B2CB6}"/>
              </a:ext>
            </a:extLst>
          </p:cNvPr>
          <p:cNvSpPr>
            <a:spLocks noGrp="1"/>
          </p:cNvSpPr>
          <p:nvPr>
            <p:ph type="title"/>
          </p:nvPr>
        </p:nvSpPr>
        <p:spPr/>
        <p:txBody>
          <a:bodyPr/>
          <a:lstStyle/>
          <a:p>
            <a:r>
              <a:rPr lang="en-US" dirty="0"/>
              <a:t>Upper Yellowstone Impairments</a:t>
            </a:r>
          </a:p>
        </p:txBody>
      </p:sp>
      <p:pic>
        <p:nvPicPr>
          <p:cNvPr id="4" name="Picture 3">
            <a:extLst>
              <a:ext uri="{FF2B5EF4-FFF2-40B4-BE49-F238E27FC236}">
                <a16:creationId xmlns:a16="http://schemas.microsoft.com/office/drawing/2014/main" id="{841F38C4-6BEE-4765-9E1C-55EBB474F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0812" y="1143000"/>
            <a:ext cx="4006717"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717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79CE0-0D73-4BA6-9AA5-155B82342072}"/>
              </a:ext>
            </a:extLst>
          </p:cNvPr>
          <p:cNvSpPr>
            <a:spLocks noGrp="1"/>
          </p:cNvSpPr>
          <p:nvPr>
            <p:ph type="title"/>
          </p:nvPr>
        </p:nvSpPr>
        <p:spPr/>
        <p:txBody>
          <a:bodyPr/>
          <a:lstStyle/>
          <a:p>
            <a:r>
              <a:rPr lang="en-US" dirty="0"/>
              <a:t>Causes of Impairment</a:t>
            </a:r>
          </a:p>
        </p:txBody>
      </p:sp>
      <p:sp>
        <p:nvSpPr>
          <p:cNvPr id="3" name="Content Placeholder 2">
            <a:extLst>
              <a:ext uri="{FF2B5EF4-FFF2-40B4-BE49-F238E27FC236}">
                <a16:creationId xmlns:a16="http://schemas.microsoft.com/office/drawing/2014/main" id="{F4B8E026-95B3-45C7-ACA5-8A8D764EB5BC}"/>
              </a:ext>
            </a:extLst>
          </p:cNvPr>
          <p:cNvSpPr>
            <a:spLocks noGrp="1"/>
          </p:cNvSpPr>
          <p:nvPr>
            <p:ph idx="1"/>
          </p:nvPr>
        </p:nvSpPr>
        <p:spPr/>
        <p:txBody>
          <a:bodyPr/>
          <a:lstStyle/>
          <a:p>
            <a:r>
              <a:rPr lang="en-US" dirty="0"/>
              <a:t>9 Waterways Listed Metals (5 have TMDLs)</a:t>
            </a:r>
          </a:p>
          <a:p>
            <a:r>
              <a:rPr lang="en-US" dirty="0"/>
              <a:t>13 listed for sedimentation (3 have TMDLs)</a:t>
            </a:r>
          </a:p>
          <a:p>
            <a:r>
              <a:rPr lang="en-US" dirty="0"/>
              <a:t>6 listed for nutrients</a:t>
            </a:r>
          </a:p>
          <a:p>
            <a:r>
              <a:rPr lang="en-US" dirty="0"/>
              <a:t>4 listed for Chlorophyll-A (Algae)</a:t>
            </a:r>
          </a:p>
          <a:p>
            <a:r>
              <a:rPr lang="en-US" dirty="0"/>
              <a:t>2 listed for Temperature</a:t>
            </a:r>
          </a:p>
          <a:p>
            <a:r>
              <a:rPr lang="en-US" dirty="0"/>
              <a:t>13 listed for flow regime modification</a:t>
            </a:r>
          </a:p>
          <a:p>
            <a:r>
              <a:rPr lang="en-US" dirty="0"/>
              <a:t>9 listed for alteration of stream-side littoral vegetation</a:t>
            </a:r>
          </a:p>
          <a:p>
            <a:r>
              <a:rPr lang="en-US" dirty="0"/>
              <a:t>7 listed for substrate alterations</a:t>
            </a:r>
          </a:p>
          <a:p>
            <a:r>
              <a:rPr lang="en-US" dirty="0"/>
              <a:t>2 listed for fish passage barriers</a:t>
            </a:r>
          </a:p>
        </p:txBody>
      </p:sp>
    </p:spTree>
    <p:extLst>
      <p:ext uri="{BB962C8B-B14F-4D97-AF65-F5344CB8AC3E}">
        <p14:creationId xmlns:p14="http://schemas.microsoft.com/office/powerpoint/2010/main" val="423770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65C1C7-C67F-4E36-971F-0241D05BA000}"/>
              </a:ext>
            </a:extLst>
          </p:cNvPr>
          <p:cNvSpPr>
            <a:spLocks noGrp="1"/>
          </p:cNvSpPr>
          <p:nvPr>
            <p:ph type="title"/>
          </p:nvPr>
        </p:nvSpPr>
        <p:spPr/>
        <p:txBody>
          <a:bodyPr/>
          <a:lstStyle/>
          <a:p>
            <a:r>
              <a:rPr lang="en-US" dirty="0"/>
              <a:t>Emigrants</a:t>
            </a:r>
          </a:p>
        </p:txBody>
      </p:sp>
      <p:sp>
        <p:nvSpPr>
          <p:cNvPr id="8" name="Rectangle 7">
            <a:extLst>
              <a:ext uri="{FF2B5EF4-FFF2-40B4-BE49-F238E27FC236}">
                <a16:creationId xmlns:a16="http://schemas.microsoft.com/office/drawing/2014/main" id="{BD125ADA-C793-4CD4-B960-CA8D1008F30A}"/>
              </a:ext>
            </a:extLst>
          </p:cNvPr>
          <p:cNvSpPr/>
          <p:nvPr/>
        </p:nvSpPr>
        <p:spPr>
          <a:xfrm>
            <a:off x="1065212" y="6477000"/>
            <a:ext cx="4114800" cy="369332"/>
          </a:xfrm>
          <a:prstGeom prst="rect">
            <a:avLst/>
          </a:prstGeom>
        </p:spPr>
        <p:txBody>
          <a:bodyPr wrap="square">
            <a:spAutoFit/>
          </a:bodyPr>
          <a:lstStyle/>
          <a:p>
            <a:pPr algn="ctr"/>
            <a:r>
              <a:rPr lang="en-US" dirty="0"/>
              <a:t>1864-65 Yellowstone City</a:t>
            </a:r>
          </a:p>
        </p:txBody>
      </p:sp>
      <p:sp>
        <p:nvSpPr>
          <p:cNvPr id="9" name="Rectangle 8">
            <a:extLst>
              <a:ext uri="{FF2B5EF4-FFF2-40B4-BE49-F238E27FC236}">
                <a16:creationId xmlns:a16="http://schemas.microsoft.com/office/drawing/2014/main" id="{37F45BD8-22FB-499F-BEFE-BE1F759740CB}"/>
              </a:ext>
            </a:extLst>
          </p:cNvPr>
          <p:cNvSpPr/>
          <p:nvPr/>
        </p:nvSpPr>
        <p:spPr>
          <a:xfrm>
            <a:off x="7008813" y="6459204"/>
            <a:ext cx="4114800" cy="369332"/>
          </a:xfrm>
          <a:prstGeom prst="rect">
            <a:avLst/>
          </a:prstGeom>
        </p:spPr>
        <p:txBody>
          <a:bodyPr wrap="square">
            <a:spAutoFit/>
          </a:bodyPr>
          <a:lstStyle/>
          <a:p>
            <a:pPr algn="ctr"/>
            <a:r>
              <a:rPr lang="en-US" dirty="0"/>
              <a:t>Old Chico</a:t>
            </a:r>
          </a:p>
        </p:txBody>
      </p:sp>
      <p:pic>
        <p:nvPicPr>
          <p:cNvPr id="10" name="Picture Placeholder 9" descr="20060441588">
            <a:extLst>
              <a:ext uri="{FF2B5EF4-FFF2-40B4-BE49-F238E27FC236}">
                <a16:creationId xmlns:a16="http://schemas.microsoft.com/office/drawing/2014/main" id="{51D153F2-F4AB-4425-BAA1-791643C65359}"/>
              </a:ext>
            </a:extLst>
          </p:cNvPr>
          <p:cNvPicPr>
            <a:picLocks noGrp="1" noChangeAspect="1"/>
          </p:cNvPicPr>
          <p:nvPr isPhoto="1">
            <p:ph type="pic" idx="13"/>
          </p:nvPr>
        </p:nvPicPr>
        <p:blipFill>
          <a:blip r:embed="rId3" cstate="email">
            <a:lum/>
            <a:extLst>
              <a:ext uri="{28A0092B-C50C-407E-A947-70E740481C1C}">
                <a14:useLocalDpi xmlns:a14="http://schemas.microsoft.com/office/drawing/2010/main"/>
              </a:ext>
            </a:extLst>
          </a:blip>
          <a:srcRect/>
          <a:stretch>
            <a:fillRect/>
          </a:stretch>
        </p:blipFill>
        <p:spPr>
          <a:xfrm>
            <a:off x="769938" y="1447800"/>
            <a:ext cx="4943475" cy="4805363"/>
          </a:xfrm>
          <a:prstGeom prst="rect">
            <a:avLst/>
          </a:prstGeom>
          <a:noFill/>
          <a:ln>
            <a:noFill/>
          </a:ln>
        </p:spPr>
      </p:pic>
      <p:pic>
        <p:nvPicPr>
          <p:cNvPr id="11" name="Picture Placeholder 10" descr="20060441607">
            <a:extLst>
              <a:ext uri="{FF2B5EF4-FFF2-40B4-BE49-F238E27FC236}">
                <a16:creationId xmlns:a16="http://schemas.microsoft.com/office/drawing/2014/main" id="{35583618-5097-4547-AB48-57C483C27CD7}"/>
              </a:ext>
            </a:extLst>
          </p:cNvPr>
          <p:cNvPicPr>
            <a:picLocks noGrp="1" noChangeAspect="1"/>
          </p:cNvPicPr>
          <p:nvPr isPhoto="1">
            <p:ph type="pic" idx="1"/>
          </p:nvPr>
        </p:nvPicPr>
        <p:blipFill>
          <a:blip r:embed="rId4" cstate="email">
            <a:lum/>
            <a:extLst>
              <a:ext uri="{28A0092B-C50C-407E-A947-70E740481C1C}">
                <a14:useLocalDpi xmlns:a14="http://schemas.microsoft.com/office/drawing/2010/main"/>
              </a:ext>
            </a:extLst>
          </a:blip>
          <a:srcRect/>
          <a:stretch>
            <a:fillRect/>
          </a:stretch>
        </p:blipFill>
        <p:spPr>
          <a:xfrm>
            <a:off x="6475413" y="1447800"/>
            <a:ext cx="4943475" cy="4805363"/>
          </a:xfrm>
          <a:prstGeom prst="rect">
            <a:avLst/>
          </a:prstGeom>
          <a:noFill/>
          <a:ln>
            <a:noFill/>
          </a:ln>
        </p:spPr>
      </p:pic>
    </p:spTree>
    <p:extLst>
      <p:ext uri="{BB962C8B-B14F-4D97-AF65-F5344CB8AC3E}">
        <p14:creationId xmlns:p14="http://schemas.microsoft.com/office/powerpoint/2010/main" val="89291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CD5E-4A26-4A02-8CAA-29C0AEF55597}"/>
              </a:ext>
            </a:extLst>
          </p:cNvPr>
          <p:cNvSpPr>
            <a:spLocks noGrp="1"/>
          </p:cNvSpPr>
          <p:nvPr>
            <p:ph type="title"/>
          </p:nvPr>
        </p:nvSpPr>
        <p:spPr/>
        <p:txBody>
          <a:bodyPr/>
          <a:lstStyle/>
          <a:p>
            <a:r>
              <a:rPr lang="en-US" dirty="0"/>
              <a:t>Arsenic Study</a:t>
            </a:r>
          </a:p>
        </p:txBody>
      </p:sp>
      <p:sp>
        <p:nvSpPr>
          <p:cNvPr id="3" name="Content Placeholder 2">
            <a:extLst>
              <a:ext uri="{FF2B5EF4-FFF2-40B4-BE49-F238E27FC236}">
                <a16:creationId xmlns:a16="http://schemas.microsoft.com/office/drawing/2014/main" id="{5F7F2210-4831-4552-8734-0A4CD89F553C}"/>
              </a:ext>
            </a:extLst>
          </p:cNvPr>
          <p:cNvSpPr>
            <a:spLocks noGrp="1"/>
          </p:cNvSpPr>
          <p:nvPr>
            <p:ph idx="1"/>
          </p:nvPr>
        </p:nvSpPr>
        <p:spPr>
          <a:xfrm>
            <a:off x="684212" y="1143001"/>
            <a:ext cx="4724400" cy="3505200"/>
          </a:xfrm>
        </p:spPr>
        <p:txBody>
          <a:bodyPr/>
          <a:lstStyle/>
          <a:p>
            <a:r>
              <a:rPr lang="en-US" dirty="0"/>
              <a:t>Yellowstone caldera and surrounding area has high arsenic levels in the water (above 10 mg/L is the human health standard)</a:t>
            </a:r>
          </a:p>
          <a:p>
            <a:r>
              <a:rPr lang="en-US" dirty="0"/>
              <a:t>MT law states that DEQ cannot set standards below natural conditions</a:t>
            </a:r>
          </a:p>
        </p:txBody>
      </p:sp>
      <p:pic>
        <p:nvPicPr>
          <p:cNvPr id="4" name="Picture 3">
            <a:extLst>
              <a:ext uri="{FF2B5EF4-FFF2-40B4-BE49-F238E27FC236}">
                <a16:creationId xmlns:a16="http://schemas.microsoft.com/office/drawing/2014/main" id="{3A0C56FC-B2C7-4C16-9003-C8865AEC07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4328" y="228600"/>
            <a:ext cx="6402935" cy="4376809"/>
          </a:xfrm>
          <a:prstGeom prst="rect">
            <a:avLst/>
          </a:prstGeom>
        </p:spPr>
      </p:pic>
      <p:pic>
        <p:nvPicPr>
          <p:cNvPr id="5" name="Picture 4">
            <a:extLst>
              <a:ext uri="{FF2B5EF4-FFF2-40B4-BE49-F238E27FC236}">
                <a16:creationId xmlns:a16="http://schemas.microsoft.com/office/drawing/2014/main" id="{CD7DC8AE-8C0D-43B5-85E8-5D57B4294A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812" y="4343400"/>
            <a:ext cx="4289368" cy="211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160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36CC-32BE-4A83-9465-9EBCFAB77C2E}"/>
              </a:ext>
            </a:extLst>
          </p:cNvPr>
          <p:cNvSpPr>
            <a:spLocks noGrp="1"/>
          </p:cNvSpPr>
          <p:nvPr>
            <p:ph type="title"/>
          </p:nvPr>
        </p:nvSpPr>
        <p:spPr/>
        <p:txBody>
          <a:bodyPr>
            <a:normAutofit fontScale="90000"/>
          </a:bodyPr>
          <a:lstStyle/>
          <a:p>
            <a:r>
              <a:rPr lang="en-US" dirty="0"/>
              <a:t>Dissolved Oxygen (5 mg/L is standard for early life stages)</a:t>
            </a:r>
          </a:p>
        </p:txBody>
      </p:sp>
      <p:pic>
        <p:nvPicPr>
          <p:cNvPr id="4" name="Content Placeholder 3">
            <a:extLst>
              <a:ext uri="{FF2B5EF4-FFF2-40B4-BE49-F238E27FC236}">
                <a16:creationId xmlns:a16="http://schemas.microsoft.com/office/drawing/2014/main" id="{C2C792B8-2B95-4921-A3A9-0728E43B0E9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98612" y="1143000"/>
            <a:ext cx="9734094" cy="5221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41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FF2B-29D5-4E21-8374-D836FAFC296A}"/>
              </a:ext>
            </a:extLst>
          </p:cNvPr>
          <p:cNvSpPr>
            <a:spLocks noGrp="1"/>
          </p:cNvSpPr>
          <p:nvPr>
            <p:ph type="title"/>
          </p:nvPr>
        </p:nvSpPr>
        <p:spPr/>
        <p:txBody>
          <a:bodyPr>
            <a:normAutofit fontScale="90000"/>
          </a:bodyPr>
          <a:lstStyle/>
          <a:p>
            <a:r>
              <a:rPr lang="en-US" dirty="0"/>
              <a:t>Total Phosphorus (Proposed Standard is .03-.066 mg/L)</a:t>
            </a:r>
          </a:p>
        </p:txBody>
      </p:sp>
      <p:pic>
        <p:nvPicPr>
          <p:cNvPr id="4" name="Picture 3">
            <a:extLst>
              <a:ext uri="{FF2B5EF4-FFF2-40B4-BE49-F238E27FC236}">
                <a16:creationId xmlns:a16="http://schemas.microsoft.com/office/drawing/2014/main" id="{7DCBFC88-DF4C-4261-ADBF-F0B5475C63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6212" y="1012970"/>
            <a:ext cx="9939874" cy="5387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46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FF2B-29D5-4E21-8374-D836FAFC296A}"/>
              </a:ext>
            </a:extLst>
          </p:cNvPr>
          <p:cNvSpPr>
            <a:spLocks noGrp="1"/>
          </p:cNvSpPr>
          <p:nvPr>
            <p:ph type="title"/>
          </p:nvPr>
        </p:nvSpPr>
        <p:spPr/>
        <p:txBody>
          <a:bodyPr>
            <a:normAutofit/>
          </a:bodyPr>
          <a:lstStyle/>
          <a:p>
            <a:r>
              <a:rPr lang="en-US" dirty="0"/>
              <a:t>Nitrate + Nitrite (Nitrogen – Standard is .01 mg/L)</a:t>
            </a:r>
          </a:p>
        </p:txBody>
      </p:sp>
      <p:pic>
        <p:nvPicPr>
          <p:cNvPr id="3" name="Picture 2">
            <a:extLst>
              <a:ext uri="{FF2B5EF4-FFF2-40B4-BE49-F238E27FC236}">
                <a16:creationId xmlns:a16="http://schemas.microsoft.com/office/drawing/2014/main" id="{86FD8223-D5DC-4723-A87B-09F5BE0776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012" y="971759"/>
            <a:ext cx="9813266" cy="5429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42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467A-C758-44DD-85FC-0C7BADAB16B7}"/>
              </a:ext>
            </a:extLst>
          </p:cNvPr>
          <p:cNvSpPr>
            <a:spLocks noGrp="1"/>
          </p:cNvSpPr>
          <p:nvPr>
            <p:ph type="title"/>
          </p:nvPr>
        </p:nvSpPr>
        <p:spPr/>
        <p:txBody>
          <a:bodyPr/>
          <a:lstStyle/>
          <a:p>
            <a:r>
              <a:rPr lang="en-US" dirty="0"/>
              <a:t>Temperature – Corwin Springs</a:t>
            </a:r>
          </a:p>
        </p:txBody>
      </p:sp>
      <p:pic>
        <p:nvPicPr>
          <p:cNvPr id="4" name="Picture 3">
            <a:extLst>
              <a:ext uri="{FF2B5EF4-FFF2-40B4-BE49-F238E27FC236}">
                <a16:creationId xmlns:a16="http://schemas.microsoft.com/office/drawing/2014/main" id="{B3115E8B-11DF-4735-B7CD-8538235211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2012" y="951160"/>
            <a:ext cx="8464193" cy="5678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36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5121-1B23-4421-ACFF-333080E3E517}"/>
              </a:ext>
            </a:extLst>
          </p:cNvPr>
          <p:cNvSpPr>
            <a:spLocks noGrp="1"/>
          </p:cNvSpPr>
          <p:nvPr>
            <p:ph type="title"/>
          </p:nvPr>
        </p:nvSpPr>
        <p:spPr/>
        <p:txBody>
          <a:bodyPr/>
          <a:lstStyle/>
          <a:p>
            <a:r>
              <a:rPr lang="en-US" dirty="0"/>
              <a:t>Temperature – Carter’s Bridge</a:t>
            </a:r>
          </a:p>
        </p:txBody>
      </p:sp>
      <p:pic>
        <p:nvPicPr>
          <p:cNvPr id="4" name="Picture 3">
            <a:extLst>
              <a:ext uri="{FF2B5EF4-FFF2-40B4-BE49-F238E27FC236}">
                <a16:creationId xmlns:a16="http://schemas.microsoft.com/office/drawing/2014/main" id="{BD2EF104-8BFD-4D7B-8E42-DEE4EBD67A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8212" y="990600"/>
            <a:ext cx="8575168"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8484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4BE30-7EC4-4E3A-99F8-A7B9EBC4BD0B}"/>
              </a:ext>
            </a:extLst>
          </p:cNvPr>
          <p:cNvSpPr>
            <a:spLocks noGrp="1"/>
          </p:cNvSpPr>
          <p:nvPr>
            <p:ph type="title"/>
          </p:nvPr>
        </p:nvSpPr>
        <p:spPr/>
        <p:txBody>
          <a:bodyPr/>
          <a:lstStyle/>
          <a:p>
            <a:r>
              <a:rPr lang="en-US" dirty="0"/>
              <a:t>DEQ Water Quality Assessment &amp; TMDL Project</a:t>
            </a:r>
          </a:p>
        </p:txBody>
      </p:sp>
      <p:pic>
        <p:nvPicPr>
          <p:cNvPr id="4" name="Picture 3">
            <a:extLst>
              <a:ext uri="{FF2B5EF4-FFF2-40B4-BE49-F238E27FC236}">
                <a16:creationId xmlns:a16="http://schemas.microsoft.com/office/drawing/2014/main" id="{4E2964EB-0E2B-44D7-A449-D0AE2DD41C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0612" y="990600"/>
            <a:ext cx="5442108" cy="5715000"/>
          </a:xfrm>
          <a:prstGeom prst="rect">
            <a:avLst/>
          </a:prstGeom>
        </p:spPr>
      </p:pic>
      <p:pic>
        <p:nvPicPr>
          <p:cNvPr id="5" name="Picture 4">
            <a:extLst>
              <a:ext uri="{FF2B5EF4-FFF2-40B4-BE49-F238E27FC236}">
                <a16:creationId xmlns:a16="http://schemas.microsoft.com/office/drawing/2014/main" id="{1E84470E-5759-4EF3-969E-CE03337378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612" y="1752600"/>
            <a:ext cx="5082531" cy="3819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96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711B7-BA1A-4F2D-A3B0-11CA068B7485}"/>
              </a:ext>
            </a:extLst>
          </p:cNvPr>
          <p:cNvSpPr>
            <a:spLocks noGrp="1"/>
          </p:cNvSpPr>
          <p:nvPr>
            <p:ph type="title"/>
          </p:nvPr>
        </p:nvSpPr>
        <p:spPr/>
        <p:txBody>
          <a:bodyPr/>
          <a:lstStyle/>
          <a:p>
            <a:r>
              <a:rPr lang="en-US" dirty="0"/>
              <a:t>What is Measured?</a:t>
            </a:r>
          </a:p>
        </p:txBody>
      </p:sp>
      <p:pic>
        <p:nvPicPr>
          <p:cNvPr id="4" name="Picture 3">
            <a:extLst>
              <a:ext uri="{FF2B5EF4-FFF2-40B4-BE49-F238E27FC236}">
                <a16:creationId xmlns:a16="http://schemas.microsoft.com/office/drawing/2014/main" id="{87721304-4201-4D80-A6ED-6355981B1D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2412" y="1066800"/>
            <a:ext cx="9219659" cy="5459518"/>
          </a:xfrm>
          <a:prstGeom prst="rect">
            <a:avLst/>
          </a:prstGeom>
        </p:spPr>
      </p:pic>
    </p:spTree>
    <p:extLst>
      <p:ext uri="{BB962C8B-B14F-4D97-AF65-F5344CB8AC3E}">
        <p14:creationId xmlns:p14="http://schemas.microsoft.com/office/powerpoint/2010/main" val="21646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A6627-2A35-4FF2-9A2C-D510FDFC82AA}"/>
              </a:ext>
            </a:extLst>
          </p:cNvPr>
          <p:cNvSpPr>
            <a:spLocks noGrp="1"/>
          </p:cNvSpPr>
          <p:nvPr>
            <p:ph type="title"/>
          </p:nvPr>
        </p:nvSpPr>
        <p:spPr/>
        <p:txBody>
          <a:bodyPr/>
          <a:lstStyle/>
          <a:p>
            <a:r>
              <a:rPr lang="en-US" dirty="0"/>
              <a:t>Montana Climate Trends &amp; Water Supply</a:t>
            </a:r>
          </a:p>
        </p:txBody>
      </p:sp>
      <p:sp>
        <p:nvSpPr>
          <p:cNvPr id="5" name="Text Placeholder 4">
            <a:extLst>
              <a:ext uri="{FF2B5EF4-FFF2-40B4-BE49-F238E27FC236}">
                <a16:creationId xmlns:a16="http://schemas.microsoft.com/office/drawing/2014/main" id="{4C35E6B8-47E4-4613-9427-88C06E4EC8E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927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C214D-75DF-48DF-91A3-21DEEC27D57D}"/>
              </a:ext>
            </a:extLst>
          </p:cNvPr>
          <p:cNvSpPr>
            <a:spLocks noGrp="1"/>
          </p:cNvSpPr>
          <p:nvPr>
            <p:ph type="title"/>
          </p:nvPr>
        </p:nvSpPr>
        <p:spPr/>
        <p:txBody>
          <a:bodyPr/>
          <a:lstStyle/>
          <a:p>
            <a:r>
              <a:rPr lang="en-US" dirty="0"/>
              <a:t>Paleoclimate Studies in GYE are Extensive</a:t>
            </a:r>
          </a:p>
        </p:txBody>
      </p:sp>
      <p:pic>
        <p:nvPicPr>
          <p:cNvPr id="4" name="Picture 2" descr="GL-raft1">
            <a:extLst>
              <a:ext uri="{FF2B5EF4-FFF2-40B4-BE49-F238E27FC236}">
                <a16:creationId xmlns:a16="http://schemas.microsoft.com/office/drawing/2014/main" id="{42D77F17-DB4B-4476-A17B-2D54BAAC27A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7240" y="898336"/>
            <a:ext cx="3842339" cy="288218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2" descr="IMG_0034">
            <a:extLst>
              <a:ext uri="{FF2B5EF4-FFF2-40B4-BE49-F238E27FC236}">
                <a16:creationId xmlns:a16="http://schemas.microsoft.com/office/drawing/2014/main" id="{50C2D8F6-DF9A-40E1-B4F7-01C24C8789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9557" y="3891222"/>
            <a:ext cx="3630824" cy="228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6" name="Picture 5">
            <a:extLst>
              <a:ext uri="{FF2B5EF4-FFF2-40B4-BE49-F238E27FC236}">
                <a16:creationId xmlns:a16="http://schemas.microsoft.com/office/drawing/2014/main" id="{9C872E58-8C6A-4F10-8F2F-533D0A2AEA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4221" y="1048944"/>
            <a:ext cx="3676701" cy="2475943"/>
          </a:xfrm>
          <a:prstGeom prst="rect">
            <a:avLst/>
          </a:prstGeom>
          <a:ln>
            <a:solidFill>
              <a:schemeClr val="tx1"/>
            </a:solidFill>
          </a:ln>
        </p:spPr>
      </p:pic>
      <p:pic>
        <p:nvPicPr>
          <p:cNvPr id="7" name="Picture 6">
            <a:extLst>
              <a:ext uri="{FF2B5EF4-FFF2-40B4-BE49-F238E27FC236}">
                <a16:creationId xmlns:a16="http://schemas.microsoft.com/office/drawing/2014/main" id="{1A890C33-7113-41CB-BFBE-7BEC51E832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75212" y="3188137"/>
            <a:ext cx="2603070" cy="3470760"/>
          </a:xfrm>
          <a:prstGeom prst="rect">
            <a:avLst/>
          </a:prstGeom>
          <a:ln>
            <a:solidFill>
              <a:schemeClr val="tx1"/>
            </a:solidFill>
          </a:ln>
        </p:spPr>
      </p:pic>
      <p:pic>
        <p:nvPicPr>
          <p:cNvPr id="9" name="Picture 8">
            <a:extLst>
              <a:ext uri="{FF2B5EF4-FFF2-40B4-BE49-F238E27FC236}">
                <a16:creationId xmlns:a16="http://schemas.microsoft.com/office/drawing/2014/main" id="{E8241588-52E9-45AE-AA22-C326C72A6A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4528" y="4190725"/>
            <a:ext cx="3528646" cy="1986497"/>
          </a:xfrm>
          <a:prstGeom prst="rect">
            <a:avLst/>
          </a:prstGeom>
          <a:ln>
            <a:solidFill>
              <a:schemeClr val="tx1"/>
            </a:solidFill>
          </a:ln>
        </p:spPr>
      </p:pic>
    </p:spTree>
    <p:extLst>
      <p:ext uri="{BB962C8B-B14F-4D97-AF65-F5344CB8AC3E}">
        <p14:creationId xmlns:p14="http://schemas.microsoft.com/office/powerpoint/2010/main" val="26352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7AB73-1F75-4149-B57D-2F4753006A3E}"/>
              </a:ext>
            </a:extLst>
          </p:cNvPr>
          <p:cNvSpPr>
            <a:spLocks noGrp="1"/>
          </p:cNvSpPr>
          <p:nvPr>
            <p:ph type="title"/>
          </p:nvPr>
        </p:nvSpPr>
        <p:spPr/>
        <p:txBody>
          <a:bodyPr/>
          <a:lstStyle/>
          <a:p>
            <a:r>
              <a:rPr lang="en-US" dirty="0"/>
              <a:t>Mining, Hunting and Livestock</a:t>
            </a:r>
          </a:p>
        </p:txBody>
      </p:sp>
      <p:pic>
        <p:nvPicPr>
          <p:cNvPr id="5" name="Picture Placeholder 4" descr="20060441515">
            <a:extLst>
              <a:ext uri="{FF2B5EF4-FFF2-40B4-BE49-F238E27FC236}">
                <a16:creationId xmlns:a16="http://schemas.microsoft.com/office/drawing/2014/main" id="{5331A8E9-FAE4-443C-8D2A-5B1BECDE9633}"/>
              </a:ext>
            </a:extLst>
          </p:cNvPr>
          <p:cNvPicPr>
            <a:picLocks noGrp="1" noChangeAspect="1"/>
          </p:cNvPicPr>
          <p:nvPr isPhoto="1">
            <p:ph type="pic" idx="13"/>
          </p:nvPr>
        </p:nvPicPr>
        <p:blipFill>
          <a:blip r:embed="rId3" cstate="email">
            <a:lum/>
            <a:extLst>
              <a:ext uri="{28A0092B-C50C-407E-A947-70E740481C1C}">
                <a14:useLocalDpi xmlns:a14="http://schemas.microsoft.com/office/drawing/2010/main"/>
              </a:ext>
            </a:extLst>
          </a:blip>
          <a:srcRect/>
          <a:stretch>
            <a:fillRect/>
          </a:stretch>
        </p:blipFill>
        <p:spPr>
          <a:prstGeom prst="rect">
            <a:avLst/>
          </a:prstGeom>
          <a:noFill/>
          <a:ln>
            <a:noFill/>
          </a:ln>
        </p:spPr>
      </p:pic>
      <p:pic>
        <p:nvPicPr>
          <p:cNvPr id="9" name="Picture Placeholder 8" descr="A vintage photo of a dirt field&#10;&#10;Description generated with very high confidence">
            <a:extLst>
              <a:ext uri="{FF2B5EF4-FFF2-40B4-BE49-F238E27FC236}">
                <a16:creationId xmlns:a16="http://schemas.microsoft.com/office/drawing/2014/main" id="{A147516F-A38F-455C-BE02-B0611DA7089F}"/>
              </a:ext>
            </a:extLst>
          </p:cNvPr>
          <p:cNvPicPr>
            <a:picLocks noGrp="1" noChangeAspect="1"/>
          </p:cNvPicPr>
          <p:nvPr>
            <p:ph type="pic" idx="14"/>
          </p:nvPr>
        </p:nvPicPr>
        <p:blipFill>
          <a:blip r:embed="rId4" cstate="email">
            <a:extLst>
              <a:ext uri="{28A0092B-C50C-407E-A947-70E740481C1C}">
                <a14:useLocalDpi xmlns:a14="http://schemas.microsoft.com/office/drawing/2010/main"/>
              </a:ext>
            </a:extLst>
          </a:blip>
          <a:srcRect/>
          <a:stretch>
            <a:fillRect/>
          </a:stretch>
        </p:blipFill>
        <p:spPr/>
      </p:pic>
      <p:pic>
        <p:nvPicPr>
          <p:cNvPr id="10" name="Picture Placeholder 9">
            <a:extLst>
              <a:ext uri="{FF2B5EF4-FFF2-40B4-BE49-F238E27FC236}">
                <a16:creationId xmlns:a16="http://schemas.microsoft.com/office/drawing/2014/main" id="{F1EC02CE-E1B4-41DE-840A-72F1E84CF165}"/>
              </a:ext>
            </a:extLst>
          </p:cNvPr>
          <p:cNvPicPr>
            <a:picLocks noGrp="1" noChangeAspect="1"/>
          </p:cNvPicPr>
          <p:nvPr>
            <p:ph type="pic" idx="15"/>
          </p:nvPr>
        </p:nvPicPr>
        <p:blipFill>
          <a:blip r:embed="rId5" cstate="email">
            <a:extLst>
              <a:ext uri="{28A0092B-C50C-407E-A947-70E740481C1C}">
                <a14:useLocalDpi xmlns:a14="http://schemas.microsoft.com/office/drawing/2010/main"/>
              </a:ext>
            </a:extLst>
          </a:blip>
          <a:srcRect/>
          <a:stretch>
            <a:fillRect/>
          </a:stretch>
        </p:blipFill>
        <p:spPr>
          <a:xfrm>
            <a:off x="8362950" y="1905000"/>
            <a:ext cx="3486150" cy="3797300"/>
          </a:xfrm>
          <a:prstGeom prst="rect">
            <a:avLst/>
          </a:prstGeom>
        </p:spPr>
      </p:pic>
    </p:spTree>
    <p:extLst>
      <p:ext uri="{BB962C8B-B14F-4D97-AF65-F5344CB8AC3E}">
        <p14:creationId xmlns:p14="http://schemas.microsoft.com/office/powerpoint/2010/main" val="121091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9BCFB-E47C-4FDE-9996-65AFB4016660}"/>
              </a:ext>
            </a:extLst>
          </p:cNvPr>
          <p:cNvSpPr>
            <a:spLocks noGrp="1"/>
          </p:cNvSpPr>
          <p:nvPr>
            <p:ph type="title"/>
          </p:nvPr>
        </p:nvSpPr>
        <p:spPr/>
        <p:txBody>
          <a:bodyPr/>
          <a:lstStyle/>
          <a:p>
            <a:r>
              <a:rPr lang="en-US" dirty="0"/>
              <a:t>800,000 Years of CO2</a:t>
            </a:r>
          </a:p>
        </p:txBody>
      </p:sp>
      <p:pic>
        <p:nvPicPr>
          <p:cNvPr id="4" name="Content Placeholder 8">
            <a:extLst>
              <a:ext uri="{FF2B5EF4-FFF2-40B4-BE49-F238E27FC236}">
                <a16:creationId xmlns:a16="http://schemas.microsoft.com/office/drawing/2014/main" id="{9C164917-D984-48B0-9C41-A669717AEF9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970212" y="1747684"/>
            <a:ext cx="7080574" cy="4110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6B922EE-1ABB-456C-A7FE-F25E460BF579}"/>
              </a:ext>
            </a:extLst>
          </p:cNvPr>
          <p:cNvSpPr/>
          <p:nvPr/>
        </p:nvSpPr>
        <p:spPr>
          <a:xfrm>
            <a:off x="6780212" y="838200"/>
            <a:ext cx="2176473" cy="646331"/>
          </a:xfrm>
          <a:prstGeom prst="rect">
            <a:avLst/>
          </a:prstGeom>
          <a:noFill/>
          <a:ln>
            <a:solidFill>
              <a:srgbClr val="C708BC"/>
            </a:solidFill>
          </a:ln>
        </p:spPr>
        <p:txBody>
          <a:bodyPr wrap="square">
            <a:spAutoFit/>
          </a:bodyPr>
          <a:lstStyle/>
          <a:p>
            <a:r>
              <a:rPr lang="en-US" dirty="0">
                <a:latin typeface="Arial" charset="0"/>
              </a:rPr>
              <a:t>Atmospheric CO</a:t>
            </a:r>
            <a:r>
              <a:rPr lang="en-US" baseline="-25000" dirty="0">
                <a:latin typeface="Arial" charset="0"/>
              </a:rPr>
              <a:t>2</a:t>
            </a:r>
            <a:r>
              <a:rPr lang="en-US" dirty="0">
                <a:latin typeface="Arial" charset="0"/>
              </a:rPr>
              <a:t> levels of 410 ppm</a:t>
            </a:r>
            <a:endParaRPr lang="en-US" dirty="0"/>
          </a:p>
        </p:txBody>
      </p:sp>
      <p:cxnSp>
        <p:nvCxnSpPr>
          <p:cNvPr id="6" name="Straight Connector 5">
            <a:extLst>
              <a:ext uri="{FF2B5EF4-FFF2-40B4-BE49-F238E27FC236}">
                <a16:creationId xmlns:a16="http://schemas.microsoft.com/office/drawing/2014/main" id="{55EF7834-E1FC-413D-8DEF-EAABB3831459}"/>
              </a:ext>
            </a:extLst>
          </p:cNvPr>
          <p:cNvCxnSpPr/>
          <p:nvPr/>
        </p:nvCxnSpPr>
        <p:spPr>
          <a:xfrm flipV="1">
            <a:off x="9262261" y="1529898"/>
            <a:ext cx="14288" cy="445404"/>
          </a:xfrm>
          <a:prstGeom prst="line">
            <a:avLst/>
          </a:prstGeom>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BD9373DF-172B-4BDD-9236-128222FB69C1}"/>
              </a:ext>
            </a:extLst>
          </p:cNvPr>
          <p:cNvSpPr/>
          <p:nvPr/>
        </p:nvSpPr>
        <p:spPr>
          <a:xfrm>
            <a:off x="9108557" y="1363670"/>
            <a:ext cx="326572" cy="662961"/>
          </a:xfrm>
          <a:prstGeom prst="ellipse">
            <a:avLst/>
          </a:prstGeom>
          <a:noFill/>
          <a:ln w="38100">
            <a:solidFill>
              <a:srgbClr val="C708B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99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41B5-8C5C-4063-BAC9-DFA739719FE4}"/>
              </a:ext>
            </a:extLst>
          </p:cNvPr>
          <p:cNvSpPr>
            <a:spLocks noGrp="1"/>
          </p:cNvSpPr>
          <p:nvPr>
            <p:ph type="title"/>
          </p:nvPr>
        </p:nvSpPr>
        <p:spPr/>
        <p:txBody>
          <a:bodyPr/>
          <a:lstStyle/>
          <a:p>
            <a:r>
              <a:rPr lang="en-US" dirty="0"/>
              <a:t>Last 11,000 Years</a:t>
            </a:r>
          </a:p>
        </p:txBody>
      </p:sp>
      <p:pic>
        <p:nvPicPr>
          <p:cNvPr id="25" name="Picture 24">
            <a:extLst>
              <a:ext uri="{FF2B5EF4-FFF2-40B4-BE49-F238E27FC236}">
                <a16:creationId xmlns:a16="http://schemas.microsoft.com/office/drawing/2014/main" id="{82E4EA86-5085-4779-A5EA-92EB014317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2612" y="975639"/>
            <a:ext cx="6823545" cy="5629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360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D43-0269-47B3-B844-EFB2B37BDEDC}"/>
              </a:ext>
            </a:extLst>
          </p:cNvPr>
          <p:cNvSpPr>
            <a:spLocks noGrp="1"/>
          </p:cNvSpPr>
          <p:nvPr>
            <p:ph type="title"/>
          </p:nvPr>
        </p:nvSpPr>
        <p:spPr/>
        <p:txBody>
          <a:bodyPr/>
          <a:lstStyle/>
          <a:p>
            <a:r>
              <a:rPr lang="en-US" dirty="0"/>
              <a:t>Climate Facts</a:t>
            </a:r>
          </a:p>
        </p:txBody>
      </p:sp>
      <p:sp>
        <p:nvSpPr>
          <p:cNvPr id="3" name="Content Placeholder 2">
            <a:extLst>
              <a:ext uri="{FF2B5EF4-FFF2-40B4-BE49-F238E27FC236}">
                <a16:creationId xmlns:a16="http://schemas.microsoft.com/office/drawing/2014/main" id="{D9983F72-985E-418E-B3C4-7BDCF344FE30}"/>
              </a:ext>
            </a:extLst>
          </p:cNvPr>
          <p:cNvSpPr>
            <a:spLocks noGrp="1"/>
          </p:cNvSpPr>
          <p:nvPr>
            <p:ph idx="1"/>
          </p:nvPr>
        </p:nvSpPr>
        <p:spPr/>
        <p:txBody>
          <a:bodyPr/>
          <a:lstStyle/>
          <a:p>
            <a:r>
              <a:rPr lang="en-US" dirty="0"/>
              <a:t>Last 115 years are the warmest of the last 1700 year, 1.8F increase in US</a:t>
            </a:r>
          </a:p>
          <a:p>
            <a:r>
              <a:rPr lang="en-US" dirty="0"/>
              <a:t>2013-17: warmest five years on record in US and globally</a:t>
            </a:r>
          </a:p>
          <a:p>
            <a:r>
              <a:rPr lang="en-US" dirty="0"/>
              <a:t>May 2018: warmest of last 124 years in US (5.2F above </a:t>
            </a:r>
            <a:r>
              <a:rPr lang="en-US" dirty="0" err="1"/>
              <a:t>ave</a:t>
            </a:r>
            <a:r>
              <a:rPr lang="en-US" dirty="0"/>
              <a:t>)</a:t>
            </a:r>
          </a:p>
        </p:txBody>
      </p:sp>
      <p:pic>
        <p:nvPicPr>
          <p:cNvPr id="4" name="Picture 3">
            <a:extLst>
              <a:ext uri="{FF2B5EF4-FFF2-40B4-BE49-F238E27FC236}">
                <a16:creationId xmlns:a16="http://schemas.microsoft.com/office/drawing/2014/main" id="{1FCA2C6C-C5BD-4816-9602-395BDC5E25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9012" y="3124236"/>
            <a:ext cx="8767000" cy="3374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83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21A2D-4B72-4A5A-BF93-CDC392925C74}"/>
              </a:ext>
            </a:extLst>
          </p:cNvPr>
          <p:cNvSpPr>
            <a:spLocks noGrp="1"/>
          </p:cNvSpPr>
          <p:nvPr>
            <p:ph type="title"/>
          </p:nvPr>
        </p:nvSpPr>
        <p:spPr/>
        <p:txBody>
          <a:bodyPr>
            <a:normAutofit fontScale="90000"/>
          </a:bodyPr>
          <a:lstStyle/>
          <a:p>
            <a:r>
              <a:rPr lang="en-US" dirty="0"/>
              <a:t>Montana Climate Assessment (montanaclimate.org)</a:t>
            </a:r>
          </a:p>
        </p:txBody>
      </p:sp>
      <p:pic>
        <p:nvPicPr>
          <p:cNvPr id="4" name="Picture 3">
            <a:extLst>
              <a:ext uri="{FF2B5EF4-FFF2-40B4-BE49-F238E27FC236}">
                <a16:creationId xmlns:a16="http://schemas.microsoft.com/office/drawing/2014/main" id="{A8A4B139-9D36-46E7-818F-A1815400EB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12" y="1219200"/>
            <a:ext cx="3843413" cy="4936867"/>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5146A2F9-4918-4A8E-A38B-E67903FD6CF6}"/>
              </a:ext>
            </a:extLst>
          </p:cNvPr>
          <p:cNvSpPr>
            <a:spLocks noGrp="1"/>
          </p:cNvSpPr>
          <p:nvPr>
            <p:ph idx="1"/>
          </p:nvPr>
        </p:nvSpPr>
        <p:spPr>
          <a:xfrm>
            <a:off x="5103811" y="2590800"/>
            <a:ext cx="6629401" cy="3112666"/>
          </a:xfrm>
        </p:spPr>
        <p:txBody>
          <a:bodyPr>
            <a:normAutofit/>
          </a:bodyPr>
          <a:lstStyle/>
          <a:p>
            <a:pPr marL="457189" lvl="1" indent="0">
              <a:buNone/>
            </a:pPr>
            <a:r>
              <a:rPr lang="en-US" sz="2800" dirty="0">
                <a:latin typeface="Helvetica Neue Light" panose="02000503000000020004" pitchFamily="2" charset="0"/>
                <a:ea typeface="Helvetica Neue Light" panose="02000503000000020004" pitchFamily="2" charset="0"/>
                <a:cs typeface="Helvetica Neue Light" panose="02000503000000020004" pitchFamily="2" charset="0"/>
              </a:rPr>
              <a:t>Listening sessions and questionnaires</a:t>
            </a:r>
          </a:p>
          <a:p>
            <a:pPr marL="400041" lvl="1" indent="0">
              <a:buNone/>
            </a:pP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Stakeholder responses informed the MCA strategy</a:t>
            </a:r>
          </a:p>
          <a:p>
            <a:pPr marL="1200139" lvl="2" indent="-342900"/>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Critical decisions and issues impacted by climate</a:t>
            </a:r>
          </a:p>
          <a:p>
            <a:pPr marL="1200139" lvl="2" indent="-342900"/>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What type of information they need</a:t>
            </a:r>
            <a:endParaRPr lang="en-US" dirty="0">
              <a:solidFill>
                <a:srgbClr val="FFFF00"/>
              </a:solidFill>
              <a:latin typeface="Helvetica Neue Light" panose="02000503000000020004" pitchFamily="2" charset="0"/>
              <a:ea typeface="Helvetica Neue Light" panose="02000503000000020004" pitchFamily="2" charset="0"/>
              <a:cs typeface="Helvetica Neue Light" panose="02000503000000020004" pitchFamily="2" charset="0"/>
            </a:endParaRPr>
          </a:p>
          <a:p>
            <a:pPr marL="1200139" lvl="2" indent="-342900"/>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How to disseminate useful information</a:t>
            </a:r>
          </a:p>
          <a:p>
            <a:pPr marL="400041" lvl="1" indent="0">
              <a:buNone/>
            </a:pPr>
            <a:endParaRPr lang="en-US" sz="2800" dirty="0">
              <a:latin typeface="Helvetica Neue Light" panose="02000503000000020004" pitchFamily="2" charset="0"/>
              <a:ea typeface="Helvetica Neue Light" panose="02000503000000020004" pitchFamily="2" charset="0"/>
              <a:cs typeface="Helvetica Neue Light" panose="02000503000000020004" pitchFamily="2" charset="0"/>
            </a:endParaRPr>
          </a:p>
          <a:p>
            <a:pPr marL="457189" lvl="1" indent="0">
              <a:buNone/>
            </a:pPr>
            <a:endParaRPr lang="en-US" sz="2800" dirty="0">
              <a:solidFill>
                <a:srgbClr val="FFFF00"/>
              </a:solidFill>
              <a:latin typeface="Helvetica Neue Light" panose="02000503000000020004" pitchFamily="2" charset="0"/>
              <a:ea typeface="Helvetica Neue Light" panose="02000503000000020004" pitchFamily="2" charset="0"/>
              <a:cs typeface="Helvetica Neue Light" panose="02000503000000020004" pitchFamily="2" charset="0"/>
            </a:endParaRPr>
          </a:p>
          <a:p>
            <a:pPr lvl="1"/>
            <a:endParaRPr lang="en-US" sz="2800" dirty="0">
              <a:solidFill>
                <a:srgbClr val="FFFF00"/>
              </a:solidFill>
              <a:latin typeface="Helvetica Neue Light" panose="02000503000000020004" pitchFamily="2" charset="0"/>
              <a:ea typeface="Helvetica Neue Light" panose="02000503000000020004" pitchFamily="2" charset="0"/>
              <a:cs typeface="Helvetica Neue Light" panose="02000503000000020004" pitchFamily="2" charset="0"/>
            </a:endParaRPr>
          </a:p>
        </p:txBody>
      </p:sp>
    </p:spTree>
    <p:extLst>
      <p:ext uri="{BB962C8B-B14F-4D97-AF65-F5344CB8AC3E}">
        <p14:creationId xmlns:p14="http://schemas.microsoft.com/office/powerpoint/2010/main" val="154218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1F62-6162-4A15-AA17-6F3BDE64CF48}"/>
              </a:ext>
            </a:extLst>
          </p:cNvPr>
          <p:cNvSpPr>
            <a:spLocks noGrp="1"/>
          </p:cNvSpPr>
          <p:nvPr>
            <p:ph type="title"/>
          </p:nvPr>
        </p:nvSpPr>
        <p:spPr/>
        <p:txBody>
          <a:bodyPr/>
          <a:lstStyle/>
          <a:p>
            <a:r>
              <a:rPr lang="en-US" dirty="0"/>
              <a:t>Greater Yellowstone Climate Assessment</a:t>
            </a:r>
          </a:p>
        </p:txBody>
      </p:sp>
      <p:pic>
        <p:nvPicPr>
          <p:cNvPr id="4" name="Picture 3">
            <a:extLst>
              <a:ext uri="{FF2B5EF4-FFF2-40B4-BE49-F238E27FC236}">
                <a16:creationId xmlns:a16="http://schemas.microsoft.com/office/drawing/2014/main" id="{35DEC70D-C063-4398-8A39-DA4241C48766}"/>
              </a:ext>
            </a:extLst>
          </p:cNvPr>
          <p:cNvPicPr>
            <a:picLocks noChangeAspect="1"/>
          </p:cNvPicPr>
          <p:nvPr/>
        </p:nvPicPr>
        <p:blipFill>
          <a:blip r:embed="rId3"/>
          <a:stretch>
            <a:fillRect/>
          </a:stretch>
        </p:blipFill>
        <p:spPr>
          <a:xfrm>
            <a:off x="1598612" y="1143000"/>
            <a:ext cx="9601200" cy="5106041"/>
          </a:xfrm>
          <a:prstGeom prst="rect">
            <a:avLst/>
          </a:prstGeom>
        </p:spPr>
      </p:pic>
    </p:spTree>
    <p:extLst>
      <p:ext uri="{BB962C8B-B14F-4D97-AF65-F5344CB8AC3E}">
        <p14:creationId xmlns:p14="http://schemas.microsoft.com/office/powerpoint/2010/main" val="174404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E7E11-9733-48FC-9FB0-3B8155E9A0C3}"/>
              </a:ext>
            </a:extLst>
          </p:cNvPr>
          <p:cNvSpPr>
            <a:spLocks noGrp="1"/>
          </p:cNvSpPr>
          <p:nvPr>
            <p:ph type="title"/>
          </p:nvPr>
        </p:nvSpPr>
        <p:spPr/>
        <p:txBody>
          <a:bodyPr/>
          <a:lstStyle/>
          <a:p>
            <a:r>
              <a:rPr lang="en-US" dirty="0"/>
              <a:t>Predicted Temperature Increases by Mid-Century</a:t>
            </a:r>
          </a:p>
        </p:txBody>
      </p:sp>
      <p:pic>
        <p:nvPicPr>
          <p:cNvPr id="10" name="image102.png" descr="04_MidCentury_DeltaT.png">
            <a:extLst>
              <a:ext uri="{FF2B5EF4-FFF2-40B4-BE49-F238E27FC236}">
                <a16:creationId xmlns:a16="http://schemas.microsoft.com/office/drawing/2014/main" id="{AA391AFF-2A34-4AD3-B873-32281313FEA6}"/>
              </a:ext>
            </a:extLst>
          </p:cNvPr>
          <p:cNvPicPr/>
          <p:nvPr/>
        </p:nvPicPr>
        <p:blipFill rotWithShape="1">
          <a:blip r:embed="rId2" cstate="email">
            <a:extLst>
              <a:ext uri="{28A0092B-C50C-407E-A947-70E740481C1C}">
                <a14:useLocalDpi xmlns:a14="http://schemas.microsoft.com/office/drawing/2010/main"/>
              </a:ext>
            </a:extLst>
          </a:blip>
          <a:srcRect/>
          <a:stretch/>
        </p:blipFill>
        <p:spPr>
          <a:xfrm>
            <a:off x="1664240" y="2148245"/>
            <a:ext cx="4430172" cy="2585451"/>
          </a:xfrm>
          <a:prstGeom prst="rect">
            <a:avLst/>
          </a:prstGeom>
          <a:ln/>
        </p:spPr>
      </p:pic>
      <p:pic>
        <p:nvPicPr>
          <p:cNvPr id="11" name="image102.png" descr="04_MidCentury_DeltaT.png">
            <a:extLst>
              <a:ext uri="{FF2B5EF4-FFF2-40B4-BE49-F238E27FC236}">
                <a16:creationId xmlns:a16="http://schemas.microsoft.com/office/drawing/2014/main" id="{50DC9A76-F465-4960-9C28-C9C7B5C68B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6811" y="2148245"/>
            <a:ext cx="4633685" cy="2585451"/>
          </a:xfrm>
          <a:prstGeom prst="rect">
            <a:avLst/>
          </a:prstGeom>
          <a:ln/>
        </p:spPr>
      </p:pic>
      <p:sp>
        <p:nvSpPr>
          <p:cNvPr id="12" name="Rectangle 11">
            <a:extLst>
              <a:ext uri="{FF2B5EF4-FFF2-40B4-BE49-F238E27FC236}">
                <a16:creationId xmlns:a16="http://schemas.microsoft.com/office/drawing/2014/main" id="{F8A39F32-91DE-47DE-AB1B-6FA40DE45CBD}"/>
              </a:ext>
            </a:extLst>
          </p:cNvPr>
          <p:cNvSpPr/>
          <p:nvPr/>
        </p:nvSpPr>
        <p:spPr>
          <a:xfrm>
            <a:off x="2631402" y="4693215"/>
            <a:ext cx="2173287" cy="461665"/>
          </a:xfrm>
          <a:prstGeom prst="rect">
            <a:avLst/>
          </a:prstGeom>
        </p:spPr>
        <p:txBody>
          <a:bodyPr wrap="none">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4.5°F increase </a:t>
            </a:r>
          </a:p>
        </p:txBody>
      </p:sp>
      <p:sp>
        <p:nvSpPr>
          <p:cNvPr id="13" name="Rectangle 12">
            <a:extLst>
              <a:ext uri="{FF2B5EF4-FFF2-40B4-BE49-F238E27FC236}">
                <a16:creationId xmlns:a16="http://schemas.microsoft.com/office/drawing/2014/main" id="{B6F8DA55-CEAE-4254-A72A-8D61CB38D4D2}"/>
              </a:ext>
            </a:extLst>
          </p:cNvPr>
          <p:cNvSpPr/>
          <p:nvPr/>
        </p:nvSpPr>
        <p:spPr>
          <a:xfrm>
            <a:off x="7384137" y="4714571"/>
            <a:ext cx="1831848" cy="461665"/>
          </a:xfrm>
          <a:prstGeom prst="rect">
            <a:avLst/>
          </a:prstGeom>
        </p:spPr>
        <p:txBody>
          <a:bodyPr wrap="none">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6°F increase</a:t>
            </a:r>
          </a:p>
        </p:txBody>
      </p:sp>
      <p:sp>
        <p:nvSpPr>
          <p:cNvPr id="14" name="Rectangle 13">
            <a:extLst>
              <a:ext uri="{FF2B5EF4-FFF2-40B4-BE49-F238E27FC236}">
                <a16:creationId xmlns:a16="http://schemas.microsoft.com/office/drawing/2014/main" id="{99A2170D-A4C3-4C1D-96A2-40E7882439C7}"/>
              </a:ext>
            </a:extLst>
          </p:cNvPr>
          <p:cNvSpPr/>
          <p:nvPr/>
        </p:nvSpPr>
        <p:spPr>
          <a:xfrm>
            <a:off x="6436400" y="5182542"/>
            <a:ext cx="3743012" cy="646331"/>
          </a:xfrm>
          <a:prstGeom prst="rect">
            <a:avLst/>
          </a:prstGeom>
        </p:spPr>
        <p:txBody>
          <a:bodyPr wrap="none">
            <a:spAutoFit/>
          </a:bodyPr>
          <a:lstStyle/>
          <a:p>
            <a:pPr algn="ct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(minimum: 4.0°F, maximum: 8.2°F, </a:t>
            </a:r>
          </a:p>
          <a:p>
            <a:pPr algn="ctr"/>
            <a:r>
              <a:rPr lang="en-US" dirty="0">
                <a:latin typeface="Helvetica Neue Light" panose="02000503000000020004" pitchFamily="2" charset="0"/>
                <a:ea typeface="Helvetica Neue Light" panose="02000503000000020004" pitchFamily="2" charset="0"/>
                <a:cs typeface="Helvetica Neue Light" panose="02000503000000020004" pitchFamily="2" charset="0"/>
              </a:rPr>
              <a:t>model agreement: 100%)</a:t>
            </a:r>
            <a:endParaRPr lang="en-US" sz="1600" dirty="0">
              <a:latin typeface="Helvetica Neue Light" panose="02000503000000020004" pitchFamily="2" charset="0"/>
              <a:ea typeface="Helvetica Neue Light" panose="02000503000000020004" pitchFamily="2" charset="0"/>
              <a:cs typeface="Helvetica Neue Light" panose="02000503000000020004" pitchFamily="2" charset="0"/>
            </a:endParaRPr>
          </a:p>
        </p:txBody>
      </p:sp>
      <p:sp>
        <p:nvSpPr>
          <p:cNvPr id="15" name="TextBox 14">
            <a:extLst>
              <a:ext uri="{FF2B5EF4-FFF2-40B4-BE49-F238E27FC236}">
                <a16:creationId xmlns:a16="http://schemas.microsoft.com/office/drawing/2014/main" id="{599DA797-01B0-41AB-9357-13618ECAB220}"/>
              </a:ext>
            </a:extLst>
          </p:cNvPr>
          <p:cNvSpPr txBox="1"/>
          <p:nvPr/>
        </p:nvSpPr>
        <p:spPr>
          <a:xfrm>
            <a:off x="2543871" y="1557381"/>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4.5 (2040-2060)</a:t>
            </a:r>
          </a:p>
        </p:txBody>
      </p:sp>
      <p:sp>
        <p:nvSpPr>
          <p:cNvPr id="16" name="TextBox 15">
            <a:extLst>
              <a:ext uri="{FF2B5EF4-FFF2-40B4-BE49-F238E27FC236}">
                <a16:creationId xmlns:a16="http://schemas.microsoft.com/office/drawing/2014/main" id="{52AE596B-0C1A-4FEE-B8CA-87BDCEFFF5AB}"/>
              </a:ext>
            </a:extLst>
          </p:cNvPr>
          <p:cNvSpPr txBox="1"/>
          <p:nvPr/>
        </p:nvSpPr>
        <p:spPr>
          <a:xfrm>
            <a:off x="6750584" y="1519462"/>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8.5 (2040-2060)</a:t>
            </a:r>
          </a:p>
        </p:txBody>
      </p:sp>
    </p:spTree>
    <p:extLst>
      <p:ext uri="{BB962C8B-B14F-4D97-AF65-F5344CB8AC3E}">
        <p14:creationId xmlns:p14="http://schemas.microsoft.com/office/powerpoint/2010/main" val="137055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ED89-86C2-4B7C-A421-1F486A0197CB}"/>
              </a:ext>
            </a:extLst>
          </p:cNvPr>
          <p:cNvSpPr>
            <a:spLocks noGrp="1"/>
          </p:cNvSpPr>
          <p:nvPr>
            <p:ph type="title"/>
          </p:nvPr>
        </p:nvSpPr>
        <p:spPr/>
        <p:txBody>
          <a:bodyPr/>
          <a:lstStyle/>
          <a:p>
            <a:r>
              <a:rPr lang="en-US" dirty="0"/>
              <a:t>Monthly Temperatures</a:t>
            </a:r>
          </a:p>
        </p:txBody>
      </p:sp>
      <p:sp>
        <p:nvSpPr>
          <p:cNvPr id="4" name="TextBox 3">
            <a:extLst>
              <a:ext uri="{FF2B5EF4-FFF2-40B4-BE49-F238E27FC236}">
                <a16:creationId xmlns:a16="http://schemas.microsoft.com/office/drawing/2014/main" id="{A3349B7E-0943-4100-BA63-1D348AB72DAF}"/>
              </a:ext>
            </a:extLst>
          </p:cNvPr>
          <p:cNvSpPr txBox="1"/>
          <p:nvPr/>
        </p:nvSpPr>
        <p:spPr>
          <a:xfrm>
            <a:off x="7052355" y="1382509"/>
            <a:ext cx="3339312" cy="2000548"/>
          </a:xfrm>
          <a:prstGeom prst="rect">
            <a:avLst/>
          </a:prstGeom>
          <a:noFill/>
        </p:spPr>
        <p:txBody>
          <a:bodyPr wrap="none" rtlCol="0">
            <a:spAutoFit/>
          </a:bodyPr>
          <a:lstStyle/>
          <a:p>
            <a:r>
              <a:rPr lang="en-US" sz="2800" dirty="0">
                <a:latin typeface="Helvetica Neue Light" panose="02000503000000020004" pitchFamily="2" charset="0"/>
                <a:ea typeface="Helvetica Neue Light" panose="02000503000000020004" pitchFamily="2" charset="0"/>
                <a:cs typeface="Helvetica Neue Light" panose="02000503000000020004" pitchFamily="2" charset="0"/>
              </a:rPr>
              <a:t>Greater warming in:</a:t>
            </a:r>
          </a:p>
          <a:p>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a:p>
            <a:pPr marL="380981" lvl="1" indent="-380981">
              <a:buFont typeface="Arial"/>
              <a:buChar char="•"/>
            </a:pP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Winter: 4 to 5°F</a:t>
            </a:r>
          </a:p>
          <a:p>
            <a:pPr marL="380981" indent="-380981">
              <a:buFont typeface="Arial"/>
              <a:buChar char="•"/>
            </a:pP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Summer: 5 to 5.5°F</a:t>
            </a:r>
          </a:p>
          <a:p>
            <a:pPr marL="380981" indent="-380981">
              <a:buFont typeface="Arial"/>
              <a:buChar char="•"/>
            </a:pPr>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p:txBody>
      </p:sp>
      <p:pic>
        <p:nvPicPr>
          <p:cNvPr id="5" name="Picture 4" descr="Screenshot 2017-02-02 20.20.24.png">
            <a:extLst>
              <a:ext uri="{FF2B5EF4-FFF2-40B4-BE49-F238E27FC236}">
                <a16:creationId xmlns:a16="http://schemas.microsoft.com/office/drawing/2014/main" id="{DB1EC115-C8CB-455B-B0A2-94FCFAB6B6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4812" y="4191000"/>
            <a:ext cx="5200175" cy="2068728"/>
          </a:xfrm>
          <a:prstGeom prst="rect">
            <a:avLst/>
          </a:prstGeom>
        </p:spPr>
      </p:pic>
      <p:pic>
        <p:nvPicPr>
          <p:cNvPr id="6" name="Picture 5" descr="Screenshot 2017-02-02 20.19.55.png">
            <a:extLst>
              <a:ext uri="{FF2B5EF4-FFF2-40B4-BE49-F238E27FC236}">
                <a16:creationId xmlns:a16="http://schemas.microsoft.com/office/drawing/2014/main" id="{28D766B8-BC1F-4AFE-B354-64DDA67015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6485" y="1557352"/>
            <a:ext cx="5290971" cy="2104846"/>
          </a:xfrm>
          <a:prstGeom prst="rect">
            <a:avLst/>
          </a:prstGeom>
        </p:spPr>
      </p:pic>
      <p:sp>
        <p:nvSpPr>
          <p:cNvPr id="7" name="Rectangle 6">
            <a:extLst>
              <a:ext uri="{FF2B5EF4-FFF2-40B4-BE49-F238E27FC236}">
                <a16:creationId xmlns:a16="http://schemas.microsoft.com/office/drawing/2014/main" id="{9518159E-9B50-4050-9DCA-4060CD830523}"/>
              </a:ext>
            </a:extLst>
          </p:cNvPr>
          <p:cNvSpPr/>
          <p:nvPr/>
        </p:nvSpPr>
        <p:spPr>
          <a:xfrm>
            <a:off x="7130754" y="4415713"/>
            <a:ext cx="3321743" cy="1508105"/>
          </a:xfrm>
          <a:prstGeom prst="rect">
            <a:avLst/>
          </a:prstGeom>
        </p:spPr>
        <p:txBody>
          <a:bodyPr wrap="none">
            <a:spAutoFit/>
          </a:bodyPr>
          <a:lstStyle/>
          <a:p>
            <a:pPr marL="457178" indent="-457178">
              <a:buFont typeface="Arial"/>
              <a:buChar char="•"/>
            </a:pP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Winter: 5 to 7°F</a:t>
            </a:r>
          </a:p>
          <a:p>
            <a:pPr marL="457178" indent="-457178">
              <a:buFont typeface="Arial"/>
              <a:buChar char="•"/>
            </a:pP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Summer: 6 to 7.5°F</a:t>
            </a:r>
          </a:p>
          <a:p>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a:p>
            <a:pPr algn="ctr"/>
            <a:r>
              <a:rPr lang="en-US" sz="2000" dirty="0">
                <a:latin typeface="Helvetica Neue Light" panose="02000503000000020004" pitchFamily="2" charset="0"/>
                <a:ea typeface="Helvetica Neue Light" panose="02000503000000020004" pitchFamily="2" charset="0"/>
                <a:cs typeface="Helvetica Neue Light" panose="02000503000000020004" pitchFamily="2" charset="0"/>
              </a:rPr>
              <a:t>(100% model agreement)</a:t>
            </a:r>
          </a:p>
        </p:txBody>
      </p:sp>
      <p:sp>
        <p:nvSpPr>
          <p:cNvPr id="8" name="TextBox 7">
            <a:extLst>
              <a:ext uri="{FF2B5EF4-FFF2-40B4-BE49-F238E27FC236}">
                <a16:creationId xmlns:a16="http://schemas.microsoft.com/office/drawing/2014/main" id="{E147E686-4A9C-450D-A241-F949479FE2F7}"/>
              </a:ext>
            </a:extLst>
          </p:cNvPr>
          <p:cNvSpPr txBox="1"/>
          <p:nvPr/>
        </p:nvSpPr>
        <p:spPr>
          <a:xfrm>
            <a:off x="3034247" y="1058563"/>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4.5 (2040-2060)</a:t>
            </a:r>
          </a:p>
        </p:txBody>
      </p:sp>
      <p:sp>
        <p:nvSpPr>
          <p:cNvPr id="9" name="TextBox 8">
            <a:extLst>
              <a:ext uri="{FF2B5EF4-FFF2-40B4-BE49-F238E27FC236}">
                <a16:creationId xmlns:a16="http://schemas.microsoft.com/office/drawing/2014/main" id="{9A785569-EEA8-4F8C-ACA9-BD6ED337588A}"/>
              </a:ext>
            </a:extLst>
          </p:cNvPr>
          <p:cNvSpPr txBox="1"/>
          <p:nvPr/>
        </p:nvSpPr>
        <p:spPr>
          <a:xfrm>
            <a:off x="3200818" y="3729335"/>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8.5 (2040-2060)</a:t>
            </a:r>
          </a:p>
        </p:txBody>
      </p:sp>
    </p:spTree>
    <p:extLst>
      <p:ext uri="{BB962C8B-B14F-4D97-AF65-F5344CB8AC3E}">
        <p14:creationId xmlns:p14="http://schemas.microsoft.com/office/powerpoint/2010/main" val="269537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C282-A63B-47BC-8C57-484E65DE6402}"/>
              </a:ext>
            </a:extLst>
          </p:cNvPr>
          <p:cNvSpPr>
            <a:spLocks noGrp="1"/>
          </p:cNvSpPr>
          <p:nvPr>
            <p:ph type="title"/>
          </p:nvPr>
        </p:nvSpPr>
        <p:spPr/>
        <p:txBody>
          <a:bodyPr/>
          <a:lstStyle/>
          <a:p>
            <a:r>
              <a:rPr lang="en-US" dirty="0"/>
              <a:t>Annual Precipitation Forecasts</a:t>
            </a:r>
          </a:p>
        </p:txBody>
      </p:sp>
      <p:pic>
        <p:nvPicPr>
          <p:cNvPr id="4" name="Picture 3" descr="Screenshot 2017-02-02 21.15.45.png">
            <a:extLst>
              <a:ext uri="{FF2B5EF4-FFF2-40B4-BE49-F238E27FC236}">
                <a16:creationId xmlns:a16="http://schemas.microsoft.com/office/drawing/2014/main" id="{3D21476F-1A3D-4B5A-8FB8-A6FB8C6500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04012" y="1573161"/>
            <a:ext cx="4689832" cy="2622933"/>
          </a:xfrm>
          <a:prstGeom prst="rect">
            <a:avLst/>
          </a:prstGeom>
        </p:spPr>
      </p:pic>
      <p:pic>
        <p:nvPicPr>
          <p:cNvPr id="5" name="Picture 4" descr="Screenshot 2017-02-02 21.15.28.png">
            <a:extLst>
              <a:ext uri="{FF2B5EF4-FFF2-40B4-BE49-F238E27FC236}">
                <a16:creationId xmlns:a16="http://schemas.microsoft.com/office/drawing/2014/main" id="{BFA38D8E-AE27-485A-A117-904B243DD9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51012" y="1600200"/>
            <a:ext cx="4766441" cy="2595894"/>
          </a:xfrm>
          <a:prstGeom prst="rect">
            <a:avLst/>
          </a:prstGeom>
        </p:spPr>
      </p:pic>
      <p:sp>
        <p:nvSpPr>
          <p:cNvPr id="6" name="Rectangle 5">
            <a:extLst>
              <a:ext uri="{FF2B5EF4-FFF2-40B4-BE49-F238E27FC236}">
                <a16:creationId xmlns:a16="http://schemas.microsoft.com/office/drawing/2014/main" id="{0C7F5CC9-3019-4DA5-A849-1A8E301D3847}"/>
              </a:ext>
            </a:extLst>
          </p:cNvPr>
          <p:cNvSpPr/>
          <p:nvPr/>
        </p:nvSpPr>
        <p:spPr>
          <a:xfrm>
            <a:off x="2148957" y="4522446"/>
            <a:ext cx="3947106" cy="830997"/>
          </a:xfrm>
          <a:prstGeom prst="rect">
            <a:avLst/>
          </a:prstGeom>
        </p:spPr>
        <p:txBody>
          <a:bodyPr wrap="none">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Spatially variable</a:t>
            </a:r>
          </a:p>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From 1.3 to 0.8 more inches</a:t>
            </a:r>
          </a:p>
        </p:txBody>
      </p:sp>
      <p:sp>
        <p:nvSpPr>
          <p:cNvPr id="7" name="Rectangle 6">
            <a:extLst>
              <a:ext uri="{FF2B5EF4-FFF2-40B4-BE49-F238E27FC236}">
                <a16:creationId xmlns:a16="http://schemas.microsoft.com/office/drawing/2014/main" id="{41059D3B-8238-4A77-8FF2-04C819EBE877}"/>
              </a:ext>
            </a:extLst>
          </p:cNvPr>
          <p:cNvSpPr/>
          <p:nvPr/>
        </p:nvSpPr>
        <p:spPr>
          <a:xfrm>
            <a:off x="6851619" y="4542954"/>
            <a:ext cx="4032066" cy="830997"/>
          </a:xfrm>
          <a:prstGeom prst="rect">
            <a:avLst/>
          </a:prstGeom>
        </p:spPr>
        <p:txBody>
          <a:bodyPr wrap="none">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Spatially variable</a:t>
            </a:r>
          </a:p>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From 1.6 to 1.1 more inches </a:t>
            </a:r>
          </a:p>
        </p:txBody>
      </p:sp>
      <p:sp>
        <p:nvSpPr>
          <p:cNvPr id="8" name="TextBox 7">
            <a:extLst>
              <a:ext uri="{FF2B5EF4-FFF2-40B4-BE49-F238E27FC236}">
                <a16:creationId xmlns:a16="http://schemas.microsoft.com/office/drawing/2014/main" id="{9AB29954-80F1-4386-B971-3B22F1EBB5CF}"/>
              </a:ext>
            </a:extLst>
          </p:cNvPr>
          <p:cNvSpPr txBox="1"/>
          <p:nvPr/>
        </p:nvSpPr>
        <p:spPr>
          <a:xfrm>
            <a:off x="1751012" y="5792227"/>
            <a:ext cx="9144000" cy="461665"/>
          </a:xfrm>
          <a:prstGeom prst="rect">
            <a:avLst/>
          </a:prstGeom>
          <a:noFill/>
        </p:spPr>
        <p:txBody>
          <a:bodyPr wrap="square" rtlCol="0">
            <a:spAutoFit/>
          </a:bodyPr>
          <a:lstStyle/>
          <a:p>
            <a:pPr algn="ct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Moderately high model agreement: 85%</a:t>
            </a:r>
          </a:p>
        </p:txBody>
      </p:sp>
      <p:sp>
        <p:nvSpPr>
          <p:cNvPr id="9" name="TextBox 8">
            <a:extLst>
              <a:ext uri="{FF2B5EF4-FFF2-40B4-BE49-F238E27FC236}">
                <a16:creationId xmlns:a16="http://schemas.microsoft.com/office/drawing/2014/main" id="{B39A27BD-78F7-432A-8753-C728A8C05D9E}"/>
              </a:ext>
            </a:extLst>
          </p:cNvPr>
          <p:cNvSpPr txBox="1"/>
          <p:nvPr/>
        </p:nvSpPr>
        <p:spPr>
          <a:xfrm>
            <a:off x="2416334" y="1052830"/>
            <a:ext cx="3255824"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4.5 (2040-2060)</a:t>
            </a:r>
          </a:p>
        </p:txBody>
      </p:sp>
      <p:sp>
        <p:nvSpPr>
          <p:cNvPr id="10" name="TextBox 9">
            <a:extLst>
              <a:ext uri="{FF2B5EF4-FFF2-40B4-BE49-F238E27FC236}">
                <a16:creationId xmlns:a16="http://schemas.microsoft.com/office/drawing/2014/main" id="{1AB9DDD1-0299-4A49-AE04-4A42CF85E1CA}"/>
              </a:ext>
            </a:extLst>
          </p:cNvPr>
          <p:cNvSpPr txBox="1"/>
          <p:nvPr/>
        </p:nvSpPr>
        <p:spPr>
          <a:xfrm>
            <a:off x="6865940" y="1057775"/>
            <a:ext cx="3255824"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8.5 (2040-2060)</a:t>
            </a:r>
          </a:p>
        </p:txBody>
      </p:sp>
    </p:spTree>
    <p:extLst>
      <p:ext uri="{BB962C8B-B14F-4D97-AF65-F5344CB8AC3E}">
        <p14:creationId xmlns:p14="http://schemas.microsoft.com/office/powerpoint/2010/main" val="338461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08E0-6AD2-4BD2-9F63-5A18377AA3A3}"/>
              </a:ext>
            </a:extLst>
          </p:cNvPr>
          <p:cNvSpPr>
            <a:spLocks noGrp="1"/>
          </p:cNvSpPr>
          <p:nvPr>
            <p:ph type="title"/>
          </p:nvPr>
        </p:nvSpPr>
        <p:spPr/>
        <p:txBody>
          <a:bodyPr/>
          <a:lstStyle/>
          <a:p>
            <a:r>
              <a:rPr lang="en-US" dirty="0"/>
              <a:t>Monthly Precipitation Forecasts</a:t>
            </a:r>
          </a:p>
        </p:txBody>
      </p:sp>
      <p:pic>
        <p:nvPicPr>
          <p:cNvPr id="8" name="Picture 7" descr="Screenshot 2017-02-02 21.46.59.png">
            <a:extLst>
              <a:ext uri="{FF2B5EF4-FFF2-40B4-BE49-F238E27FC236}">
                <a16:creationId xmlns:a16="http://schemas.microsoft.com/office/drawing/2014/main" id="{AAD8DDE0-A23F-41C3-BCB6-85A7184675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9838" y="4219048"/>
            <a:ext cx="5669446" cy="2188473"/>
          </a:xfrm>
          <a:prstGeom prst="rect">
            <a:avLst/>
          </a:prstGeom>
        </p:spPr>
      </p:pic>
      <p:pic>
        <p:nvPicPr>
          <p:cNvPr id="9" name="Picture 8" descr="Screenshot 2017-02-02 21.46.36.png">
            <a:extLst>
              <a:ext uri="{FF2B5EF4-FFF2-40B4-BE49-F238E27FC236}">
                <a16:creationId xmlns:a16="http://schemas.microsoft.com/office/drawing/2014/main" id="{324180EB-F5E0-4963-A318-DD63116031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4812" y="1524000"/>
            <a:ext cx="5807450" cy="2205913"/>
          </a:xfrm>
          <a:prstGeom prst="rect">
            <a:avLst/>
          </a:prstGeom>
        </p:spPr>
      </p:pic>
      <p:sp>
        <p:nvSpPr>
          <p:cNvPr id="10" name="Rectangle 9">
            <a:extLst>
              <a:ext uri="{FF2B5EF4-FFF2-40B4-BE49-F238E27FC236}">
                <a16:creationId xmlns:a16="http://schemas.microsoft.com/office/drawing/2014/main" id="{99D15566-E53F-46F8-A8B9-556C73A3115E}"/>
              </a:ext>
            </a:extLst>
          </p:cNvPr>
          <p:cNvSpPr/>
          <p:nvPr/>
        </p:nvSpPr>
        <p:spPr>
          <a:xfrm>
            <a:off x="7479284" y="2013135"/>
            <a:ext cx="3322115" cy="3785652"/>
          </a:xfrm>
          <a:prstGeom prst="rect">
            <a:avLst/>
          </a:prstGeom>
        </p:spPr>
        <p:txBody>
          <a:bodyPr wrap="square">
            <a:spAutoFit/>
          </a:bodyPr>
          <a:lstStyle/>
          <a:p>
            <a:pPr algn="ct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Increases in winter, spring, and fall </a:t>
            </a:r>
          </a:p>
          <a:p>
            <a:pPr algn="ct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(&gt;85% model agreement)</a:t>
            </a:r>
          </a:p>
          <a:p>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a:p>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a:p>
            <a:pPr algn="ct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Decreases in summer </a:t>
            </a:r>
          </a:p>
          <a:p>
            <a:pPr algn="ctr"/>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 (65% model agreement)</a:t>
            </a:r>
          </a:p>
          <a:p>
            <a:endParaRPr lang="en-US" sz="2400" dirty="0">
              <a:latin typeface="Helvetica Neue Light" panose="02000503000000020004" pitchFamily="2" charset="0"/>
              <a:ea typeface="Helvetica Neue Light" panose="02000503000000020004" pitchFamily="2" charset="0"/>
              <a:cs typeface="Helvetica Neue Light" panose="02000503000000020004" pitchFamily="2" charset="0"/>
            </a:endParaRPr>
          </a:p>
        </p:txBody>
      </p:sp>
      <p:sp>
        <p:nvSpPr>
          <p:cNvPr id="11" name="TextBox 10">
            <a:extLst>
              <a:ext uri="{FF2B5EF4-FFF2-40B4-BE49-F238E27FC236}">
                <a16:creationId xmlns:a16="http://schemas.microsoft.com/office/drawing/2014/main" id="{59859455-4A99-43F6-B547-52A45E1EE78A}"/>
              </a:ext>
            </a:extLst>
          </p:cNvPr>
          <p:cNvSpPr txBox="1"/>
          <p:nvPr/>
        </p:nvSpPr>
        <p:spPr>
          <a:xfrm>
            <a:off x="3279325" y="993892"/>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4.5 (2040-2060)</a:t>
            </a:r>
          </a:p>
        </p:txBody>
      </p:sp>
      <p:sp>
        <p:nvSpPr>
          <p:cNvPr id="12" name="TextBox 11">
            <a:extLst>
              <a:ext uri="{FF2B5EF4-FFF2-40B4-BE49-F238E27FC236}">
                <a16:creationId xmlns:a16="http://schemas.microsoft.com/office/drawing/2014/main" id="{423DF96D-4EFA-4967-8249-A1F88FE5209A}"/>
              </a:ext>
            </a:extLst>
          </p:cNvPr>
          <p:cNvSpPr txBox="1"/>
          <p:nvPr/>
        </p:nvSpPr>
        <p:spPr>
          <a:xfrm>
            <a:off x="3279325" y="3829975"/>
            <a:ext cx="3329796" cy="461665"/>
          </a:xfrm>
          <a:prstGeom prst="rect">
            <a:avLst/>
          </a:prstGeom>
          <a:noFill/>
        </p:spPr>
        <p:txBody>
          <a:bodyPr wrap="square" rtlCol="0">
            <a:spAutoFit/>
          </a:bodyPr>
          <a:lstStyle/>
          <a:p>
            <a:r>
              <a:rPr lang="en-US" sz="2400" dirty="0">
                <a:latin typeface="Helvetica Neue Light" panose="02000503000000020004" pitchFamily="2" charset="0"/>
                <a:ea typeface="Helvetica Neue Light" panose="02000503000000020004" pitchFamily="2" charset="0"/>
                <a:cs typeface="Helvetica Neue Light" panose="02000503000000020004" pitchFamily="2" charset="0"/>
              </a:rPr>
              <a:t>RCP 8.5 (2040-2060)</a:t>
            </a:r>
          </a:p>
        </p:txBody>
      </p:sp>
    </p:spTree>
    <p:extLst>
      <p:ext uri="{BB962C8B-B14F-4D97-AF65-F5344CB8AC3E}">
        <p14:creationId xmlns:p14="http://schemas.microsoft.com/office/powerpoint/2010/main" val="40593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2160-7222-45D7-BFEB-3670418EAAEC}"/>
              </a:ext>
            </a:extLst>
          </p:cNvPr>
          <p:cNvSpPr>
            <a:spLocks noGrp="1"/>
          </p:cNvSpPr>
          <p:nvPr>
            <p:ph type="title"/>
          </p:nvPr>
        </p:nvSpPr>
        <p:spPr/>
        <p:txBody>
          <a:bodyPr>
            <a:normAutofit fontScale="90000"/>
          </a:bodyPr>
          <a:lstStyle/>
          <a:p>
            <a:r>
              <a:rPr lang="en-US" dirty="0"/>
              <a:t>Forecast for GYE: Wetter Springs, Warmer Year-Round</a:t>
            </a:r>
          </a:p>
        </p:txBody>
      </p:sp>
      <p:pic>
        <p:nvPicPr>
          <p:cNvPr id="4" name="Content Placeholder 4">
            <a:extLst>
              <a:ext uri="{FF2B5EF4-FFF2-40B4-BE49-F238E27FC236}">
                <a16:creationId xmlns:a16="http://schemas.microsoft.com/office/drawing/2014/main" id="{BA7D4EAD-FC5F-41E4-BB61-42EEA0B04D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239"/>
          <a:stretch/>
        </p:blipFill>
        <p:spPr>
          <a:xfrm>
            <a:off x="1751012" y="990599"/>
            <a:ext cx="3582212" cy="5794887"/>
          </a:xfrm>
          <a:prstGeom prst="rect">
            <a:avLst/>
          </a:prstGeom>
        </p:spPr>
      </p:pic>
      <p:pic>
        <p:nvPicPr>
          <p:cNvPr id="6" name="Content Placeholder 4">
            <a:extLst>
              <a:ext uri="{FF2B5EF4-FFF2-40B4-BE49-F238E27FC236}">
                <a16:creationId xmlns:a16="http://schemas.microsoft.com/office/drawing/2014/main" id="{4D5D0E8F-7810-4E87-8BD6-5E28A8DB425A}"/>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6246813" y="4265103"/>
            <a:ext cx="3272590" cy="855053"/>
          </a:xfrm>
        </p:spPr>
      </p:pic>
      <p:pic>
        <p:nvPicPr>
          <p:cNvPr id="7" name="Content Placeholder 4">
            <a:extLst>
              <a:ext uri="{FF2B5EF4-FFF2-40B4-BE49-F238E27FC236}">
                <a16:creationId xmlns:a16="http://schemas.microsoft.com/office/drawing/2014/main" id="{69ECE674-7A77-4A82-B4FD-5CE66F7D32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04585" y="6321334"/>
            <a:ext cx="3330163" cy="337544"/>
          </a:xfrm>
          <a:prstGeom prst="rect">
            <a:avLst/>
          </a:prstGeom>
        </p:spPr>
      </p:pic>
      <p:pic>
        <p:nvPicPr>
          <p:cNvPr id="8" name="Content Placeholder 4">
            <a:extLst>
              <a:ext uri="{FF2B5EF4-FFF2-40B4-BE49-F238E27FC236}">
                <a16:creationId xmlns:a16="http://schemas.microsoft.com/office/drawing/2014/main" id="{5F961ADB-413F-4A92-8AAC-D03989BA1D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6812" y="2592897"/>
            <a:ext cx="3272590" cy="1672206"/>
          </a:xfrm>
          <a:prstGeom prst="rect">
            <a:avLst/>
          </a:prstGeom>
        </p:spPr>
      </p:pic>
      <p:sp>
        <p:nvSpPr>
          <p:cNvPr id="9" name="TextBox 8">
            <a:extLst>
              <a:ext uri="{FF2B5EF4-FFF2-40B4-BE49-F238E27FC236}">
                <a16:creationId xmlns:a16="http://schemas.microsoft.com/office/drawing/2014/main" id="{EFDA9F55-776E-447D-AF82-C239947F5F53}"/>
              </a:ext>
            </a:extLst>
          </p:cNvPr>
          <p:cNvSpPr txBox="1"/>
          <p:nvPr/>
        </p:nvSpPr>
        <p:spPr>
          <a:xfrm>
            <a:off x="9234652" y="3297067"/>
            <a:ext cx="1852864" cy="369332"/>
          </a:xfrm>
          <a:prstGeom prst="rect">
            <a:avLst/>
          </a:prstGeom>
          <a:noFill/>
        </p:spPr>
        <p:txBody>
          <a:bodyPr wrap="square" rtlCol="0">
            <a:spAutoFit/>
          </a:bodyPr>
          <a:lstStyle/>
          <a:p>
            <a:r>
              <a:rPr lang="en-US" b="1" dirty="0">
                <a:solidFill>
                  <a:srgbClr val="0070C0"/>
                </a:solidFill>
              </a:rPr>
              <a:t>Stabilization</a:t>
            </a:r>
          </a:p>
        </p:txBody>
      </p:sp>
      <p:sp>
        <p:nvSpPr>
          <p:cNvPr id="10" name="TextBox 9">
            <a:extLst>
              <a:ext uri="{FF2B5EF4-FFF2-40B4-BE49-F238E27FC236}">
                <a16:creationId xmlns:a16="http://schemas.microsoft.com/office/drawing/2014/main" id="{7C5D7D26-752C-44B6-85CD-5BB7928EC909}"/>
              </a:ext>
            </a:extLst>
          </p:cNvPr>
          <p:cNvSpPr txBox="1"/>
          <p:nvPr/>
        </p:nvSpPr>
        <p:spPr>
          <a:xfrm>
            <a:off x="9234652" y="3653477"/>
            <a:ext cx="2269960" cy="369332"/>
          </a:xfrm>
          <a:prstGeom prst="rect">
            <a:avLst/>
          </a:prstGeom>
          <a:noFill/>
        </p:spPr>
        <p:txBody>
          <a:bodyPr wrap="square" rtlCol="0">
            <a:spAutoFit/>
          </a:bodyPr>
          <a:lstStyle/>
          <a:p>
            <a:r>
              <a:rPr lang="en-US" b="1" dirty="0">
                <a:solidFill>
                  <a:srgbClr val="C708BC"/>
                </a:solidFill>
              </a:rPr>
              <a:t>Business as usual</a:t>
            </a:r>
          </a:p>
        </p:txBody>
      </p:sp>
    </p:spTree>
    <p:extLst>
      <p:ext uri="{BB962C8B-B14F-4D97-AF65-F5344CB8AC3E}">
        <p14:creationId xmlns:p14="http://schemas.microsoft.com/office/powerpoint/2010/main" val="367975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A242A72-BC38-4F8C-970C-C994F5ACEC52}">
  <we:reference id="wa104380645" version="1.0.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C664D9D-6EFF-43CB-87EB-95CB91A04A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8926</Words>
  <Application>Microsoft Office PowerPoint</Application>
  <PresentationFormat>Custom</PresentationFormat>
  <Paragraphs>967</Paragraphs>
  <Slides>139</Slides>
  <Notes>36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139</vt:i4>
      </vt:variant>
    </vt:vector>
  </HeadingPairs>
  <TitlesOfParts>
    <vt:vector size="151" baseType="lpstr">
      <vt:lpstr>Arial</vt:lpstr>
      <vt:lpstr>Calibri</vt:lpstr>
      <vt:lpstr>Century Gothic</vt:lpstr>
      <vt:lpstr>ESRI Default Marker</vt:lpstr>
      <vt:lpstr>Franklin Gothic Book</vt:lpstr>
      <vt:lpstr>Helvetica Neue Light</vt:lpstr>
      <vt:lpstr>Times New Roman</vt:lpstr>
      <vt:lpstr>Wingdings</vt:lpstr>
      <vt:lpstr>Ocean Waves 16x9</vt:lpstr>
      <vt:lpstr>Chart</vt:lpstr>
      <vt:lpstr>Image</vt:lpstr>
      <vt:lpstr>Worksheet</vt:lpstr>
      <vt:lpstr>The Upper Yellowstone Watershed</vt:lpstr>
      <vt:lpstr>Landscape &amp; Context</vt:lpstr>
      <vt:lpstr>PowerPoint Presentation</vt:lpstr>
      <vt:lpstr>PowerPoint Presentation</vt:lpstr>
      <vt:lpstr>Geographical Context: Valley of the Volcano </vt:lpstr>
      <vt:lpstr>Ancient Human Timeline</vt:lpstr>
      <vt:lpstr>Trapping</vt:lpstr>
      <vt:lpstr>Emigrants</vt:lpstr>
      <vt:lpstr>Mining, Hunting and Livestock</vt:lpstr>
      <vt:lpstr>1867</vt:lpstr>
      <vt:lpstr>Railroads &amp; Roads</vt:lpstr>
      <vt:lpstr>Tourism</vt:lpstr>
      <vt:lpstr>Tourism &amp; Retail</vt:lpstr>
      <vt:lpstr>Homesteading &amp; Agriculture</vt:lpstr>
      <vt:lpstr>Agriculture &amp; Retail</vt:lpstr>
      <vt:lpstr>Mining</vt:lpstr>
      <vt:lpstr>Mining</vt:lpstr>
      <vt:lpstr>Land Use and  Economics</vt:lpstr>
      <vt:lpstr>Key Land Use Trends</vt:lpstr>
      <vt:lpstr>Lands Under Public &amp; Private Resource Management</vt:lpstr>
      <vt:lpstr>Population Trends</vt:lpstr>
      <vt:lpstr>Population Change Trends</vt:lpstr>
      <vt:lpstr>Population Trends by Area</vt:lpstr>
      <vt:lpstr>New Address Assigned from 2007 to Present</vt:lpstr>
      <vt:lpstr>County Tools Used to Manage Land Use and Growth</vt:lpstr>
      <vt:lpstr>County Growth Policy: Water Quality &amp; Availability</vt:lpstr>
      <vt:lpstr>Key Economic Trends</vt:lpstr>
      <vt:lpstr>Key Economic Trends (continued)</vt:lpstr>
      <vt:lpstr>Employment Trends: Seasonality</vt:lpstr>
      <vt:lpstr>Employment Trends: Non-Labor Higher than Gallatin</vt:lpstr>
      <vt:lpstr>Unemployment Trends</vt:lpstr>
      <vt:lpstr>Poverty Trends</vt:lpstr>
      <vt:lpstr>Housing Cost Trends</vt:lpstr>
      <vt:lpstr>Crime Trends</vt:lpstr>
      <vt:lpstr>Employment by Sector</vt:lpstr>
      <vt:lpstr>Labor Earnings Trends</vt:lpstr>
      <vt:lpstr>Tourism Trends: Non-Resident Spending</vt:lpstr>
      <vt:lpstr>Tourism Trends: Resident Spending</vt:lpstr>
      <vt:lpstr>Tourism Trends: Gateway to Yellowstone</vt:lpstr>
      <vt:lpstr>Ranching &amp; Ag Trends</vt:lpstr>
      <vt:lpstr>Construction Sector Trends</vt:lpstr>
      <vt:lpstr>Migration Trends</vt:lpstr>
      <vt:lpstr>Groundwater Supply and Quality</vt:lpstr>
      <vt:lpstr>Upper Yellowstone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Water Supply</vt:lpstr>
      <vt:lpstr>Existing &amp; Future Challenges</vt:lpstr>
      <vt:lpstr>Existing &amp; Future Challenges Due to Climate Change</vt:lpstr>
      <vt:lpstr>PowerPoint Presentation</vt:lpstr>
      <vt:lpstr>Runoff Earlier? (Not Clear W/O Analysis of Longer Record)</vt:lpstr>
      <vt:lpstr>Corwin Springs Gauge</vt:lpstr>
      <vt:lpstr>Are Peak Flows Increasing?</vt:lpstr>
      <vt:lpstr>Late Season (base flows) are Diminishing</vt:lpstr>
      <vt:lpstr>Annual Volume of Runoff</vt:lpstr>
      <vt:lpstr>Paleo Tree Ring Reconstruction (1200 CE to 2004 CE)</vt:lpstr>
      <vt:lpstr>Conclusions</vt:lpstr>
      <vt:lpstr>Surface Water Quality</vt:lpstr>
      <vt:lpstr>Impaired Status Reports</vt:lpstr>
      <vt:lpstr>Shields Drainage Impairments</vt:lpstr>
      <vt:lpstr>Upper Yellowstone Impairments</vt:lpstr>
      <vt:lpstr>Upper Yellowstone Impairments</vt:lpstr>
      <vt:lpstr>Causes of Impairment</vt:lpstr>
      <vt:lpstr>Arsenic Study</vt:lpstr>
      <vt:lpstr>Dissolved Oxygen (5 mg/L is standard for early life stages)</vt:lpstr>
      <vt:lpstr>Total Phosphorus (Proposed Standard is .03-.066 mg/L)</vt:lpstr>
      <vt:lpstr>Nitrate + Nitrite (Nitrogen – Standard is .01 mg/L)</vt:lpstr>
      <vt:lpstr>Temperature – Corwin Springs</vt:lpstr>
      <vt:lpstr>Temperature – Carter’s Bridge</vt:lpstr>
      <vt:lpstr>DEQ Water Quality Assessment &amp; TMDL Project</vt:lpstr>
      <vt:lpstr>What is Measured?</vt:lpstr>
      <vt:lpstr>Montana Climate Trends &amp; Water Supply</vt:lpstr>
      <vt:lpstr>Paleoclimate Studies in GYE are Extensive</vt:lpstr>
      <vt:lpstr>800,000 Years of CO2</vt:lpstr>
      <vt:lpstr>Last 11,000 Years</vt:lpstr>
      <vt:lpstr>Climate Facts</vt:lpstr>
      <vt:lpstr>Montana Climate Assessment (montanaclimate.org)</vt:lpstr>
      <vt:lpstr>Greater Yellowstone Climate Assessment</vt:lpstr>
      <vt:lpstr>Predicted Temperature Increases by Mid-Century</vt:lpstr>
      <vt:lpstr>Monthly Temperatures</vt:lpstr>
      <vt:lpstr>Annual Precipitation Forecasts</vt:lpstr>
      <vt:lpstr>Monthly Precipitation Forecasts</vt:lpstr>
      <vt:lpstr>Forecast for GYE: Wetter Springs, Warmer Year-Round</vt:lpstr>
      <vt:lpstr>Snowpack Trends &amp; Projections</vt:lpstr>
      <vt:lpstr>GYE Climate Summary</vt:lpstr>
      <vt:lpstr>Sensitivity of Ag Production to Drought</vt:lpstr>
      <vt:lpstr>Agricultural Impacts</vt:lpstr>
      <vt:lpstr>Recreation &amp; Tourism Impacts</vt:lpstr>
      <vt:lpstr>Public Conversations to be Held</vt:lpstr>
      <vt:lpstr>Water Use</vt:lpstr>
      <vt:lpstr>Who Manages Upper Yellowstone Water?</vt:lpstr>
      <vt:lpstr>The Water Is Spoken For</vt:lpstr>
      <vt:lpstr>How are the Water Rights Allocated</vt:lpstr>
      <vt:lpstr>How is the Water Volume Diverted (for potential use)</vt:lpstr>
      <vt:lpstr>August-September is the Issue</vt:lpstr>
      <vt:lpstr>Development Impacts the System</vt:lpstr>
      <vt:lpstr>Conclusions</vt:lpstr>
      <vt:lpstr>Priority Actions</vt:lpstr>
      <vt:lpstr>Yellowstone River Past &amp; Ongoing State Efforts</vt:lpstr>
      <vt:lpstr>The Yellowstone River CEA Authorized by the Water Resources Development Act of 1999 </vt:lpstr>
      <vt:lpstr>CEA Project Elements </vt:lpstr>
      <vt:lpstr>Primary Project Components</vt:lpstr>
      <vt:lpstr>Yellowstone Basin Advisory Council: members and interests</vt:lpstr>
      <vt:lpstr>  Jim Robinson, DNRC water planner Chuck Dalby, Hydrologist Dr. Susan Gilbertz, MSU-Billings Dr. Luke Ward, Rocky Mountain College Barb Beck, Beck Consulting  Various agency staff subject matter experts from  DNRC,FWP,USGS,etc. as needed and requested </vt:lpstr>
      <vt:lpstr>Issues the YBAC selected</vt:lpstr>
      <vt:lpstr>Guiding themes for recommendations</vt:lpstr>
      <vt:lpstr>Outcomes</vt:lpstr>
      <vt:lpstr> Drought Readiness</vt:lpstr>
      <vt:lpstr> Water Information</vt:lpstr>
      <vt:lpstr>Integrated Water Quality and Quantity Management</vt:lpstr>
      <vt:lpstr> Ground Water/Surface Water Nexus</vt:lpstr>
      <vt:lpstr> Water Administration and Beneficial Use</vt:lpstr>
      <vt:lpstr> Water Storage</vt:lpstr>
      <vt:lpstr> Instream Flow Maintenance</vt:lpstr>
      <vt:lpstr> Watershed Planning</vt:lpstr>
      <vt:lpstr> Funding</vt:lpstr>
      <vt:lpstr> Top recommendations</vt:lpstr>
      <vt:lpstr>Top recommendations cont’d</vt:lpstr>
      <vt:lpstr>PowerPoint Presentation</vt:lpstr>
      <vt:lpstr>Irrigation Water Management</vt:lpstr>
      <vt:lpstr>Invasive Woody Plant Control</vt:lpstr>
      <vt:lpstr>Online Reports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2018-08-30T21:39:10Z</dcterms:created>
  <dcterms:modified xsi:type="dcterms:W3CDTF">2018-10-30T22:01:10Z</dcterms:modified>
</cp:coreProperties>
</file>